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30"/>
  </p:notesMasterIdLst>
  <p:sldIdLst>
    <p:sldId id="280" r:id="rId2"/>
    <p:sldId id="281" r:id="rId3"/>
    <p:sldId id="282" r:id="rId4"/>
    <p:sldId id="283" r:id="rId5"/>
    <p:sldId id="257" r:id="rId6"/>
    <p:sldId id="259" r:id="rId7"/>
    <p:sldId id="260" r:id="rId8"/>
    <p:sldId id="258" r:id="rId9"/>
    <p:sldId id="261" r:id="rId10"/>
    <p:sldId id="262" r:id="rId11"/>
    <p:sldId id="263" r:id="rId12"/>
    <p:sldId id="264" r:id="rId13"/>
    <p:sldId id="265" r:id="rId14"/>
    <p:sldId id="266" r:id="rId15"/>
    <p:sldId id="268" r:id="rId16"/>
    <p:sldId id="269" r:id="rId17"/>
    <p:sldId id="270" r:id="rId18"/>
    <p:sldId id="271" r:id="rId19"/>
    <p:sldId id="272" r:id="rId20"/>
    <p:sldId id="273" r:id="rId21"/>
    <p:sldId id="274" r:id="rId22"/>
    <p:sldId id="275" r:id="rId23"/>
    <p:sldId id="276" r:id="rId24"/>
    <p:sldId id="277" r:id="rId25"/>
    <p:sldId id="284" r:id="rId26"/>
    <p:sldId id="278" r:id="rId27"/>
    <p:sldId id="285" r:id="rId28"/>
    <p:sldId id="27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60"/>
  </p:normalViewPr>
  <p:slideViewPr>
    <p:cSldViewPr>
      <p:cViewPr>
        <p:scale>
          <a:sx n="76" d="100"/>
          <a:sy n="76" d="100"/>
        </p:scale>
        <p:origin x="-2622" y="-119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E0C440-2D7E-4CBE-80B8-182E25B9E5DD}" type="datetimeFigureOut">
              <a:rPr lang="en-US" smtClean="0"/>
              <a:pPr/>
              <a:t>11/3/2011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FB0E8-752B-46FB-95E8-0864DC1A1CFC}" type="slidenum">
              <a:rPr lang="en-US" smtClean="0"/>
              <a:pPr/>
              <a:t>‹#›</a:t>
            </a:fld>
            <a:endParaRPr lang="en-US"/>
          </a:p>
        </p:txBody>
      </p:sp>
    </p:spTree>
    <p:extLst>
      <p:ext uri="{BB962C8B-B14F-4D97-AF65-F5344CB8AC3E}">
        <p14:creationId xmlns="" xmlns:p14="http://schemas.microsoft.com/office/powerpoint/2010/main" val="2140426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of which is</a:t>
            </a:r>
            <a:r>
              <a:rPr lang="en-US" baseline="0" dirty="0" smtClean="0"/>
              <a:t> observation,   but the second includes action.  </a:t>
            </a:r>
            <a:endParaRPr lang="en-US" dirty="0"/>
          </a:p>
        </p:txBody>
      </p:sp>
      <p:sp>
        <p:nvSpPr>
          <p:cNvPr id="4" name="Slide Number Placeholder 3"/>
          <p:cNvSpPr>
            <a:spLocks noGrp="1"/>
          </p:cNvSpPr>
          <p:nvPr>
            <p:ph type="sldNum" sz="quarter" idx="10"/>
          </p:nvPr>
        </p:nvSpPr>
        <p:spPr/>
        <p:txBody>
          <a:bodyPr/>
          <a:lstStyle/>
          <a:p>
            <a:fld id="{D1AFB0E8-752B-46FB-95E8-0864DC1A1CFC}" type="slidenum">
              <a:rPr lang="en-US" smtClean="0"/>
              <a:pPr/>
              <a:t>17</a:t>
            </a:fld>
            <a:endParaRPr lang="en-US" dirty="0"/>
          </a:p>
        </p:txBody>
      </p:sp>
    </p:spTree>
    <p:extLst>
      <p:ext uri="{BB962C8B-B14F-4D97-AF65-F5344CB8AC3E}">
        <p14:creationId xmlns="" xmlns:p14="http://schemas.microsoft.com/office/powerpoint/2010/main" val="3502982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first</a:t>
            </a:r>
            <a:r>
              <a:rPr lang="en-US" baseline="0" dirty="0" smtClean="0"/>
              <a:t> observing the Model it appears confusing    however following the arrows leads ones eye quickly on the correct path.</a:t>
            </a:r>
            <a:endParaRPr lang="en-US" dirty="0"/>
          </a:p>
        </p:txBody>
      </p:sp>
      <p:sp>
        <p:nvSpPr>
          <p:cNvPr id="4" name="Slide Number Placeholder 3"/>
          <p:cNvSpPr>
            <a:spLocks noGrp="1"/>
          </p:cNvSpPr>
          <p:nvPr>
            <p:ph type="sldNum" sz="quarter" idx="10"/>
          </p:nvPr>
        </p:nvSpPr>
        <p:spPr/>
        <p:txBody>
          <a:bodyPr/>
          <a:lstStyle/>
          <a:p>
            <a:fld id="{D1AFB0E8-752B-46FB-95E8-0864DC1A1CFC}" type="slidenum">
              <a:rPr lang="en-US" smtClean="0"/>
              <a:pPr/>
              <a:t>18</a:t>
            </a:fld>
            <a:endParaRPr lang="en-US" dirty="0"/>
          </a:p>
        </p:txBody>
      </p:sp>
    </p:spTree>
    <p:extLst>
      <p:ext uri="{BB962C8B-B14F-4D97-AF65-F5344CB8AC3E}">
        <p14:creationId xmlns="" xmlns:p14="http://schemas.microsoft.com/office/powerpoint/2010/main" val="4094122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Dorothy</a:t>
            </a:r>
            <a:r>
              <a:rPr lang="en-US" baseline="0" dirty="0" smtClean="0"/>
              <a:t> Johnson’s theory “cue tensions” observed signal disequilibrium.</a:t>
            </a:r>
            <a:endParaRPr lang="en-US" dirty="0"/>
          </a:p>
        </p:txBody>
      </p:sp>
      <p:sp>
        <p:nvSpPr>
          <p:cNvPr id="4" name="Slide Number Placeholder 3"/>
          <p:cNvSpPr>
            <a:spLocks noGrp="1"/>
          </p:cNvSpPr>
          <p:nvPr>
            <p:ph type="sldNum" sz="quarter" idx="10"/>
          </p:nvPr>
        </p:nvSpPr>
        <p:spPr/>
        <p:txBody>
          <a:bodyPr/>
          <a:lstStyle/>
          <a:p>
            <a:fld id="{D1AFB0E8-752B-46FB-95E8-0864DC1A1CFC}" type="slidenum">
              <a:rPr lang="en-US" smtClean="0"/>
              <a:pPr/>
              <a:t>19</a:t>
            </a:fld>
            <a:endParaRPr lang="en-US" dirty="0"/>
          </a:p>
        </p:txBody>
      </p:sp>
    </p:spTree>
    <p:extLst>
      <p:ext uri="{BB962C8B-B14F-4D97-AF65-F5344CB8AC3E}">
        <p14:creationId xmlns="" xmlns:p14="http://schemas.microsoft.com/office/powerpoint/2010/main" val="1130122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Johnson uses terms</a:t>
            </a:r>
            <a:r>
              <a:rPr lang="en-US" baseline="0" dirty="0" smtClean="0"/>
              <a:t> such as balance, stability, equilibrium, adjustments and adaptations </a:t>
            </a:r>
            <a:endParaRPr lang="en-US" dirty="0"/>
          </a:p>
        </p:txBody>
      </p:sp>
      <p:sp>
        <p:nvSpPr>
          <p:cNvPr id="4" name="Slide Number Placeholder 3"/>
          <p:cNvSpPr>
            <a:spLocks noGrp="1"/>
          </p:cNvSpPr>
          <p:nvPr>
            <p:ph type="sldNum" sz="quarter" idx="10"/>
          </p:nvPr>
        </p:nvSpPr>
        <p:spPr/>
        <p:txBody>
          <a:bodyPr/>
          <a:lstStyle/>
          <a:p>
            <a:fld id="{D1AFB0E8-752B-46FB-95E8-0864DC1A1CFC}" type="slidenum">
              <a:rPr lang="en-US" smtClean="0"/>
              <a:pPr/>
              <a:t>20</a:t>
            </a:fld>
            <a:endParaRPr lang="en-US" dirty="0"/>
          </a:p>
        </p:txBody>
      </p:sp>
    </p:spTree>
    <p:extLst>
      <p:ext uri="{BB962C8B-B14F-4D97-AF65-F5344CB8AC3E}">
        <p14:creationId xmlns="" xmlns:p14="http://schemas.microsoft.com/office/powerpoint/2010/main" val="2202813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nursing school we are taught to view the</a:t>
            </a:r>
            <a:r>
              <a:rPr lang="en-US" baseline="0" dirty="0" smtClean="0"/>
              <a:t> patient as a whole, including their external influences</a:t>
            </a:r>
            <a:endParaRPr lang="en-US" dirty="0"/>
          </a:p>
        </p:txBody>
      </p:sp>
      <p:sp>
        <p:nvSpPr>
          <p:cNvPr id="4" name="Slide Number Placeholder 3"/>
          <p:cNvSpPr>
            <a:spLocks noGrp="1"/>
          </p:cNvSpPr>
          <p:nvPr>
            <p:ph type="sldNum" sz="quarter" idx="10"/>
          </p:nvPr>
        </p:nvSpPr>
        <p:spPr/>
        <p:txBody>
          <a:bodyPr/>
          <a:lstStyle/>
          <a:p>
            <a:fld id="{D1AFB0E8-752B-46FB-95E8-0864DC1A1CFC}" type="slidenum">
              <a:rPr lang="en-US" smtClean="0"/>
              <a:pPr/>
              <a:t>21</a:t>
            </a:fld>
            <a:endParaRPr lang="en-US" dirty="0"/>
          </a:p>
        </p:txBody>
      </p:sp>
    </p:spTree>
    <p:extLst>
      <p:ext uri="{BB962C8B-B14F-4D97-AF65-F5344CB8AC3E}">
        <p14:creationId xmlns="" xmlns:p14="http://schemas.microsoft.com/office/powerpoint/2010/main" val="12834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system and subsystem need each other to make</a:t>
            </a:r>
            <a:r>
              <a:rPr lang="en-US" baseline="0" dirty="0" smtClean="0"/>
              <a:t> this theory function as Ms Johnson intended.</a:t>
            </a:r>
            <a:endParaRPr lang="en-US" dirty="0"/>
          </a:p>
        </p:txBody>
      </p:sp>
      <p:sp>
        <p:nvSpPr>
          <p:cNvPr id="4" name="Slide Number Placeholder 3"/>
          <p:cNvSpPr>
            <a:spLocks noGrp="1"/>
          </p:cNvSpPr>
          <p:nvPr>
            <p:ph type="sldNum" sz="quarter" idx="10"/>
          </p:nvPr>
        </p:nvSpPr>
        <p:spPr/>
        <p:txBody>
          <a:bodyPr/>
          <a:lstStyle/>
          <a:p>
            <a:fld id="{D1AFB0E8-752B-46FB-95E8-0864DC1A1CFC}" type="slidenum">
              <a:rPr lang="en-US" smtClean="0"/>
              <a:pPr/>
              <a:t>22</a:t>
            </a:fld>
            <a:endParaRPr lang="en-US" dirty="0"/>
          </a:p>
        </p:txBody>
      </p:sp>
    </p:spTree>
    <p:extLst>
      <p:ext uri="{BB962C8B-B14F-4D97-AF65-F5344CB8AC3E}">
        <p14:creationId xmlns="" xmlns:p14="http://schemas.microsoft.com/office/powerpoint/2010/main" val="1324134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Making </a:t>
            </a:r>
            <a:r>
              <a:rPr lang="en-US" dirty="0" smtClean="0"/>
              <a:t>Johnson's </a:t>
            </a:r>
            <a:r>
              <a:rPr lang="en-US" dirty="0" smtClean="0"/>
              <a:t>theory</a:t>
            </a:r>
            <a:r>
              <a:rPr lang="en-US" baseline="0" dirty="0" smtClean="0"/>
              <a:t> relevant to not only nursing education she used the work of behavioral scientists in psychology, sociology and ethnology to develop her theory.       Including holism, goal seeking, interrelationship/</a:t>
            </a:r>
            <a:r>
              <a:rPr lang="en-US" baseline="0" dirty="0" err="1" smtClean="0"/>
              <a:t>interdependancy</a:t>
            </a:r>
            <a:r>
              <a:rPr lang="en-US" baseline="0" dirty="0" smtClean="0"/>
              <a:t>, energy feedback, and adaptation.</a:t>
            </a:r>
            <a:endParaRPr lang="en-US" dirty="0"/>
          </a:p>
        </p:txBody>
      </p:sp>
      <p:sp>
        <p:nvSpPr>
          <p:cNvPr id="4" name="Slide Number Placeholder 3"/>
          <p:cNvSpPr>
            <a:spLocks noGrp="1"/>
          </p:cNvSpPr>
          <p:nvPr>
            <p:ph type="sldNum" sz="quarter" idx="10"/>
          </p:nvPr>
        </p:nvSpPr>
        <p:spPr/>
        <p:txBody>
          <a:bodyPr/>
          <a:lstStyle/>
          <a:p>
            <a:fld id="{D1AFB0E8-752B-46FB-95E8-0864DC1A1CFC}" type="slidenum">
              <a:rPr lang="en-US" smtClean="0"/>
              <a:pPr/>
              <a:t>23</a:t>
            </a:fld>
            <a:endParaRPr lang="en-US"/>
          </a:p>
        </p:txBody>
      </p:sp>
    </p:spTree>
    <p:extLst>
      <p:ext uri="{BB962C8B-B14F-4D97-AF65-F5344CB8AC3E}">
        <p14:creationId xmlns="" xmlns:p14="http://schemas.microsoft.com/office/powerpoint/2010/main" val="31470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“Nurse Ratchet” will only hinder</a:t>
            </a:r>
            <a:r>
              <a:rPr lang="en-US" baseline="0" dirty="0" smtClean="0"/>
              <a:t> the healing process no support it.         Many disciplines are needed to have success in </a:t>
            </a:r>
            <a:r>
              <a:rPr lang="en-US" baseline="0" dirty="0" err="1" smtClean="0"/>
              <a:t>pt</a:t>
            </a:r>
            <a:r>
              <a:rPr lang="en-US" baseline="0" dirty="0" smtClean="0"/>
              <a:t> care.</a:t>
            </a:r>
            <a:endParaRPr lang="en-US" dirty="0"/>
          </a:p>
        </p:txBody>
      </p:sp>
      <p:sp>
        <p:nvSpPr>
          <p:cNvPr id="4" name="Slide Number Placeholder 3"/>
          <p:cNvSpPr>
            <a:spLocks noGrp="1"/>
          </p:cNvSpPr>
          <p:nvPr>
            <p:ph type="sldNum" sz="quarter" idx="10"/>
          </p:nvPr>
        </p:nvSpPr>
        <p:spPr/>
        <p:txBody>
          <a:bodyPr/>
          <a:lstStyle/>
          <a:p>
            <a:fld id="{D1AFB0E8-752B-46FB-95E8-0864DC1A1CFC}" type="slidenum">
              <a:rPr lang="en-US" smtClean="0"/>
              <a:pPr/>
              <a:t>24</a:t>
            </a:fld>
            <a:endParaRPr lang="en-US"/>
          </a:p>
        </p:txBody>
      </p:sp>
    </p:spTree>
    <p:extLst>
      <p:ext uri="{BB962C8B-B14F-4D97-AF65-F5344CB8AC3E}">
        <p14:creationId xmlns="" xmlns:p14="http://schemas.microsoft.com/office/powerpoint/2010/main" val="3270796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9BBD6156-0F61-458A-8627-53A911F15ACF}" type="datetimeFigureOut">
              <a:rPr lang="en-US" smtClean="0"/>
              <a:pPr/>
              <a:t>11/3/2011</a:t>
            </a:fld>
            <a:endParaRPr lang="en-US"/>
          </a:p>
        </p:txBody>
      </p:sp>
      <p:sp>
        <p:nvSpPr>
          <p:cNvPr id="23" name="Slide Number Placeholder 22"/>
          <p:cNvSpPr>
            <a:spLocks noGrp="1"/>
          </p:cNvSpPr>
          <p:nvPr>
            <p:ph type="sldNum" sz="quarter" idx="11"/>
          </p:nvPr>
        </p:nvSpPr>
        <p:spPr/>
        <p:txBody>
          <a:bodyPr/>
          <a:lstStyle/>
          <a:p>
            <a:fld id="{15DDCFD9-8890-4850-A280-4CC3836AF32E}" type="slidenum">
              <a:rPr lang="en-US" smtClean="0"/>
              <a:pPr/>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BD6156-0F61-458A-8627-53A911F15ACF}" type="datetimeFigureOut">
              <a:rPr lang="en-US" smtClean="0"/>
              <a:pPr/>
              <a:t>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DCFD9-8890-4850-A280-4CC3836AF3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BD6156-0F61-458A-8627-53A911F15ACF}" type="datetimeFigureOut">
              <a:rPr lang="en-US" smtClean="0"/>
              <a:pPr/>
              <a:t>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DCFD9-8890-4850-A280-4CC3836AF3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9BBD6156-0F61-458A-8627-53A911F15ACF}" type="datetimeFigureOut">
              <a:rPr lang="en-US" smtClean="0"/>
              <a:pPr/>
              <a:t>11/3/2011</a:t>
            </a:fld>
            <a:endParaRPr lang="en-US"/>
          </a:p>
        </p:txBody>
      </p:sp>
      <p:sp>
        <p:nvSpPr>
          <p:cNvPr id="19" name="Slide Number Placeholder 18"/>
          <p:cNvSpPr>
            <a:spLocks noGrp="1"/>
          </p:cNvSpPr>
          <p:nvPr>
            <p:ph type="sldNum" sz="quarter" idx="15"/>
          </p:nvPr>
        </p:nvSpPr>
        <p:spPr/>
        <p:txBody>
          <a:bodyPr/>
          <a:lstStyle/>
          <a:p>
            <a:fld id="{15DDCFD9-8890-4850-A280-4CC3836AF32E}" type="slidenum">
              <a:rPr lang="en-US" smtClean="0"/>
              <a:pPr/>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9BBD6156-0F61-458A-8627-53A911F15ACF}" type="datetimeFigureOut">
              <a:rPr lang="en-US" smtClean="0"/>
              <a:pPr/>
              <a:t>11/3/2011</a:t>
            </a:fld>
            <a:endParaRPr lang="en-US"/>
          </a:p>
        </p:txBody>
      </p:sp>
      <p:sp>
        <p:nvSpPr>
          <p:cNvPr id="20" name="Slide Number Placeholder 19"/>
          <p:cNvSpPr>
            <a:spLocks noGrp="1"/>
          </p:cNvSpPr>
          <p:nvPr>
            <p:ph type="sldNum" sz="quarter" idx="11"/>
          </p:nvPr>
        </p:nvSpPr>
        <p:spPr/>
        <p:txBody>
          <a:bodyPr/>
          <a:lstStyle/>
          <a:p>
            <a:fld id="{15DDCFD9-8890-4850-A280-4CC3836AF32E}" type="slidenum">
              <a:rPr lang="en-US" smtClean="0"/>
              <a:pPr/>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9BBD6156-0F61-458A-8627-53A911F15ACF}" type="datetimeFigureOut">
              <a:rPr lang="en-US" smtClean="0"/>
              <a:pPr/>
              <a:t>11/3/2011</a:t>
            </a:fld>
            <a:endParaRPr lang="en-US"/>
          </a:p>
        </p:txBody>
      </p:sp>
      <p:sp>
        <p:nvSpPr>
          <p:cNvPr id="25" name="Slide Number Placeholder 24"/>
          <p:cNvSpPr>
            <a:spLocks noGrp="1"/>
          </p:cNvSpPr>
          <p:nvPr>
            <p:ph type="sldNum" sz="quarter" idx="16"/>
          </p:nvPr>
        </p:nvSpPr>
        <p:spPr/>
        <p:txBody>
          <a:bodyPr/>
          <a:lstStyle/>
          <a:p>
            <a:fld id="{15DDCFD9-8890-4850-A280-4CC3836AF32E}" type="slidenum">
              <a:rPr lang="en-US" smtClean="0"/>
              <a:pPr/>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9BBD6156-0F61-458A-8627-53A911F15ACF}" type="datetimeFigureOut">
              <a:rPr lang="en-US" smtClean="0"/>
              <a:pPr/>
              <a:t>11/3/2011</a:t>
            </a:fld>
            <a:endParaRPr lang="en-US"/>
          </a:p>
        </p:txBody>
      </p:sp>
      <p:sp>
        <p:nvSpPr>
          <p:cNvPr id="24" name="Slide Number Placeholder 23"/>
          <p:cNvSpPr>
            <a:spLocks noGrp="1"/>
          </p:cNvSpPr>
          <p:nvPr>
            <p:ph type="sldNum" sz="quarter" idx="17"/>
          </p:nvPr>
        </p:nvSpPr>
        <p:spPr/>
        <p:txBody>
          <a:bodyPr/>
          <a:lstStyle/>
          <a:p>
            <a:fld id="{15DDCFD9-8890-4850-A280-4CC3836AF32E}" type="slidenum">
              <a:rPr lang="en-US" smtClean="0"/>
              <a:pPr/>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9BBD6156-0F61-458A-8627-53A911F15ACF}" type="datetimeFigureOut">
              <a:rPr lang="en-US" smtClean="0"/>
              <a:pPr/>
              <a:t>11/3/2011</a:t>
            </a:fld>
            <a:endParaRPr lang="en-US"/>
          </a:p>
        </p:txBody>
      </p:sp>
      <p:sp>
        <p:nvSpPr>
          <p:cNvPr id="14" name="Slide Number Placeholder 13"/>
          <p:cNvSpPr>
            <a:spLocks noGrp="1"/>
          </p:cNvSpPr>
          <p:nvPr>
            <p:ph type="sldNum" sz="quarter" idx="11"/>
          </p:nvPr>
        </p:nvSpPr>
        <p:spPr/>
        <p:txBody>
          <a:bodyPr/>
          <a:lstStyle/>
          <a:p>
            <a:fld id="{15DDCFD9-8890-4850-A280-4CC3836AF32E}" type="slidenum">
              <a:rPr lang="en-US" smtClean="0"/>
              <a:pPr/>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9BBD6156-0F61-458A-8627-53A911F15ACF}" type="datetimeFigureOut">
              <a:rPr lang="en-US" smtClean="0"/>
              <a:pPr/>
              <a:t>11/3/2011</a:t>
            </a:fld>
            <a:endParaRPr lang="en-US"/>
          </a:p>
        </p:txBody>
      </p:sp>
      <p:sp>
        <p:nvSpPr>
          <p:cNvPr id="12" name="Slide Number Placeholder 11"/>
          <p:cNvSpPr>
            <a:spLocks noGrp="1"/>
          </p:cNvSpPr>
          <p:nvPr>
            <p:ph type="sldNum" sz="quarter" idx="11"/>
          </p:nvPr>
        </p:nvSpPr>
        <p:spPr/>
        <p:txBody>
          <a:bodyPr/>
          <a:lstStyle/>
          <a:p>
            <a:fld id="{15DDCFD9-8890-4850-A280-4CC3836AF32E}" type="slidenum">
              <a:rPr lang="en-US" smtClean="0"/>
              <a:pPr/>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9BBD6156-0F61-458A-8627-53A911F15ACF}" type="datetimeFigureOut">
              <a:rPr lang="en-US" smtClean="0"/>
              <a:pPr/>
              <a:t>11/3/2011</a:t>
            </a:fld>
            <a:endParaRPr lang="en-US"/>
          </a:p>
        </p:txBody>
      </p:sp>
      <p:sp>
        <p:nvSpPr>
          <p:cNvPr id="18" name="Slide Number Placeholder 17"/>
          <p:cNvSpPr>
            <a:spLocks noGrp="1"/>
          </p:cNvSpPr>
          <p:nvPr>
            <p:ph type="sldNum" sz="quarter" idx="16"/>
          </p:nvPr>
        </p:nvSpPr>
        <p:spPr/>
        <p:txBody>
          <a:bodyPr/>
          <a:lstStyle/>
          <a:p>
            <a:fld id="{15DDCFD9-8890-4850-A280-4CC3836AF32E}" type="slidenum">
              <a:rPr lang="en-US" smtClean="0"/>
              <a:pPr/>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9BBD6156-0F61-458A-8627-53A911F15ACF}" type="datetimeFigureOut">
              <a:rPr lang="en-US" smtClean="0"/>
              <a:pPr/>
              <a:t>11/3/2011</a:t>
            </a:fld>
            <a:endParaRPr lang="en-US"/>
          </a:p>
        </p:txBody>
      </p:sp>
      <p:sp>
        <p:nvSpPr>
          <p:cNvPr id="20" name="Slide Number Placeholder 19"/>
          <p:cNvSpPr>
            <a:spLocks noGrp="1"/>
          </p:cNvSpPr>
          <p:nvPr>
            <p:ph type="sldNum" sz="quarter" idx="15"/>
          </p:nvPr>
        </p:nvSpPr>
        <p:spPr/>
        <p:txBody>
          <a:bodyPr/>
          <a:lstStyle/>
          <a:p>
            <a:fld id="{15DDCFD9-8890-4850-A280-4CC3836AF32E}" type="slidenum">
              <a:rPr lang="en-US" smtClean="0"/>
              <a:pPr/>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9BBD6156-0F61-458A-8627-53A911F15ACF}" type="datetimeFigureOut">
              <a:rPr lang="en-US" smtClean="0"/>
              <a:pPr/>
              <a:t>11/3/2011</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15DDCFD9-8890-4850-A280-4CC3836AF32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youtube.com/watch?feature=player_detailpage&amp;v=3TJ8g232PL8"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currentnursing.com/nursing_theory/behavioural_system_model.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352426" y="2895600"/>
            <a:ext cx="5895974" cy="1368798"/>
          </a:xfrm>
        </p:spPr>
        <p:txBody>
          <a:bodyPr>
            <a:normAutofit/>
          </a:bodyPr>
          <a:lstStyle/>
          <a:p>
            <a:r>
              <a:rPr lang="en-US" sz="3600" dirty="0" smtClean="0"/>
              <a:t>Behavioral Systems Model</a:t>
            </a:r>
            <a:endParaRPr lang="en-US" sz="3600" dirty="0"/>
          </a:p>
        </p:txBody>
      </p:sp>
      <p:sp>
        <p:nvSpPr>
          <p:cNvPr id="2" name="Title 1"/>
          <p:cNvSpPr>
            <a:spLocks noGrp="1"/>
          </p:cNvSpPr>
          <p:nvPr>
            <p:ph type="title"/>
          </p:nvPr>
        </p:nvSpPr>
        <p:spPr>
          <a:xfrm>
            <a:off x="914401" y="76200"/>
            <a:ext cx="7772400" cy="1828800"/>
          </a:xfrm>
        </p:spPr>
        <p:txBody>
          <a:bodyPr>
            <a:normAutofit/>
          </a:bodyPr>
          <a:lstStyle/>
          <a:p>
            <a:r>
              <a:rPr lang="en-US" sz="5400" i="1" dirty="0" smtClean="0">
                <a:solidFill>
                  <a:schemeClr val="tx1"/>
                </a:solidFill>
              </a:rPr>
              <a:t>Dorothy Johnson</a:t>
            </a:r>
            <a:r>
              <a:rPr lang="en-US" sz="2800" i="1" dirty="0" smtClean="0">
                <a:solidFill>
                  <a:schemeClr val="tx1"/>
                </a:solidFill>
              </a:rPr>
              <a:t/>
            </a:r>
            <a:br>
              <a:rPr lang="en-US" sz="2800" i="1" dirty="0" smtClean="0">
                <a:solidFill>
                  <a:schemeClr val="tx1"/>
                </a:solidFill>
              </a:rPr>
            </a:br>
            <a:endParaRPr lang="en-US" sz="1600" i="1" dirty="0">
              <a:solidFill>
                <a:schemeClr val="tx1"/>
              </a:solidFill>
            </a:endParaRPr>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553200" y="2057400"/>
            <a:ext cx="2209800" cy="2514600"/>
          </a:xfrm>
          <a:prstGeom prst="rect">
            <a:avLst/>
          </a:prstGeom>
        </p:spPr>
      </p:pic>
    </p:spTree>
    <p:extLst>
      <p:ext uri="{BB962C8B-B14F-4D97-AF65-F5344CB8AC3E}">
        <p14:creationId xmlns="" xmlns:p14="http://schemas.microsoft.com/office/powerpoint/2010/main" val="23521990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p:txBody>
          <a:bodyPr/>
          <a:lstStyle/>
          <a:p>
            <a:endParaRPr lang="en-US" dirty="0" smtClean="0"/>
          </a:p>
          <a:p>
            <a:endParaRPr lang="en-US" dirty="0" smtClean="0"/>
          </a:p>
          <a:p>
            <a:endParaRPr lang="en-US" dirty="0" smtClean="0"/>
          </a:p>
          <a:p>
            <a:pPr algn="ctr"/>
            <a:r>
              <a:rPr lang="en-US" sz="6000" dirty="0" smtClean="0"/>
              <a:t>Internal Analysis</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buFont typeface="Wingdings" pitchFamily="2" charset="2"/>
              <a:buChar char="v"/>
            </a:pPr>
            <a:r>
              <a:rPr lang="en-US" sz="2400" dirty="0" smtClean="0"/>
              <a:t>Some of the concept definitions are used from other theories or areas, for example she used the behavioral and biological scientists definition for behavior.</a:t>
            </a:r>
          </a:p>
          <a:p>
            <a:endParaRPr lang="en-US" sz="2400" dirty="0" smtClean="0"/>
          </a:p>
          <a:p>
            <a:pPr>
              <a:buFont typeface="Wingdings" pitchFamily="2" charset="2"/>
              <a:buChar char="v"/>
            </a:pPr>
            <a:r>
              <a:rPr lang="en-US" sz="2400" dirty="0" smtClean="0"/>
              <a:t>All the definitions are well defined and are appropriate to the theory.</a:t>
            </a:r>
          </a:p>
          <a:p>
            <a:pPr>
              <a:buFont typeface="Wingdings" pitchFamily="2" charset="2"/>
              <a:buChar char="v"/>
            </a:pPr>
            <a:endParaRPr lang="en-US" sz="2400" dirty="0" smtClean="0"/>
          </a:p>
          <a:p>
            <a:endParaRPr lang="en-US" sz="2400" dirty="0" smtClean="0"/>
          </a:p>
          <a:p>
            <a:endParaRPr lang="en-US" dirty="0" smtClean="0"/>
          </a:p>
          <a:p>
            <a:pPr>
              <a:buFont typeface="Wingdings" pitchFamily="2" charset="2"/>
              <a:buChar char="v"/>
            </a:pPr>
            <a:endParaRPr lang="en-US" dirty="0"/>
          </a:p>
        </p:txBody>
      </p:sp>
      <p:sp>
        <p:nvSpPr>
          <p:cNvPr id="3" name="Title 2"/>
          <p:cNvSpPr>
            <a:spLocks noGrp="1"/>
          </p:cNvSpPr>
          <p:nvPr>
            <p:ph type="title"/>
          </p:nvPr>
        </p:nvSpPr>
        <p:spPr/>
        <p:txBody>
          <a:bodyPr/>
          <a:lstStyle/>
          <a:p>
            <a:pPr algn="ctr"/>
            <a:r>
              <a:rPr lang="en-US" dirty="0" smtClean="0"/>
              <a:t>Definitions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buFont typeface="Wingdings" pitchFamily="2" charset="2"/>
              <a:buChar char="v"/>
            </a:pPr>
            <a:r>
              <a:rPr lang="en-US" sz="2400" dirty="0" smtClean="0"/>
              <a:t>In the Johnson’s Behavioral Systems Model the seven subsystems is where an individual maintains their balance. Each subsystem is as import as the other.</a:t>
            </a:r>
          </a:p>
          <a:p>
            <a:r>
              <a:rPr lang="en-US" sz="2400" dirty="0" smtClean="0"/>
              <a:t> </a:t>
            </a:r>
          </a:p>
          <a:p>
            <a:pPr>
              <a:buFont typeface="Wingdings" pitchFamily="2" charset="2"/>
              <a:buChar char="v"/>
            </a:pPr>
            <a:r>
              <a:rPr lang="en-US" sz="2400" dirty="0" smtClean="0"/>
              <a:t>However the focus is on the behavior as a whole and not within each subsystem.</a:t>
            </a:r>
          </a:p>
          <a:p>
            <a:endParaRPr lang="en-US" dirty="0" smtClean="0"/>
          </a:p>
          <a:p>
            <a:pPr>
              <a:buFont typeface="Wingdings" pitchFamily="2" charset="2"/>
              <a:buChar char="v"/>
            </a:pPr>
            <a:r>
              <a:rPr lang="en-US" sz="2400" dirty="0" smtClean="0"/>
              <a:t>The other concepts are also equal in importance as they can have influence on behavior.           </a:t>
            </a:r>
            <a:endParaRPr lang="en-US" sz="2400" dirty="0"/>
          </a:p>
        </p:txBody>
      </p:sp>
      <p:sp>
        <p:nvSpPr>
          <p:cNvPr id="3" name="Title 2"/>
          <p:cNvSpPr>
            <a:spLocks noGrp="1"/>
          </p:cNvSpPr>
          <p:nvPr>
            <p:ph type="title"/>
          </p:nvPr>
        </p:nvSpPr>
        <p:spPr/>
        <p:txBody>
          <a:bodyPr/>
          <a:lstStyle/>
          <a:p>
            <a:pPr algn="ctr"/>
            <a:r>
              <a:rPr lang="en-US" dirty="0" smtClean="0"/>
              <a:t>Importance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buFont typeface="Wingdings" pitchFamily="2" charset="2"/>
              <a:buChar char="v"/>
            </a:pPr>
            <a:endParaRPr lang="en-US" sz="2000" dirty="0" smtClean="0"/>
          </a:p>
          <a:p>
            <a:pPr>
              <a:buFont typeface="Wingdings" pitchFamily="2" charset="2"/>
              <a:buChar char="v"/>
            </a:pPr>
            <a:r>
              <a:rPr lang="en-US" sz="2000" dirty="0" smtClean="0"/>
              <a:t>Johnson makes multiple assumptions in three main areas.</a:t>
            </a:r>
          </a:p>
          <a:p>
            <a:pPr lvl="5">
              <a:buFont typeface="Wingdings" pitchFamily="2" charset="2"/>
              <a:buChar char="Ø"/>
            </a:pPr>
            <a:r>
              <a:rPr lang="en-US" sz="2000" dirty="0" smtClean="0"/>
              <a:t> System</a:t>
            </a:r>
          </a:p>
          <a:p>
            <a:pPr lvl="5">
              <a:buFont typeface="Wingdings" pitchFamily="2" charset="2"/>
              <a:buChar char="Ø"/>
            </a:pPr>
            <a:r>
              <a:rPr lang="en-US" sz="2000" dirty="0" smtClean="0"/>
              <a:t>	Subsystem </a:t>
            </a:r>
          </a:p>
          <a:p>
            <a:pPr lvl="5">
              <a:buFont typeface="Wingdings" pitchFamily="2" charset="2"/>
              <a:buChar char="Ø"/>
            </a:pPr>
            <a:r>
              <a:rPr lang="en-US" sz="2000" dirty="0" smtClean="0"/>
              <a:t>Functional requirements</a:t>
            </a:r>
          </a:p>
          <a:p>
            <a:endParaRPr lang="en-US" dirty="0"/>
          </a:p>
        </p:txBody>
      </p:sp>
      <p:sp>
        <p:nvSpPr>
          <p:cNvPr id="3" name="Title 2"/>
          <p:cNvSpPr>
            <a:spLocks noGrp="1"/>
          </p:cNvSpPr>
          <p:nvPr>
            <p:ph type="title"/>
          </p:nvPr>
        </p:nvSpPr>
        <p:spPr/>
        <p:txBody>
          <a:bodyPr/>
          <a:lstStyle/>
          <a:p>
            <a:pPr algn="ctr"/>
            <a:r>
              <a:rPr lang="en-US" dirty="0" smtClean="0"/>
              <a:t>Assumptions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a:buFont typeface="Wingdings" pitchFamily="2" charset="2"/>
              <a:buChar char="v"/>
            </a:pPr>
            <a:r>
              <a:rPr lang="en-US" sz="2000" dirty="0" smtClean="0"/>
              <a:t>The seven subsystems make up the behavioral system of the patient.</a:t>
            </a:r>
          </a:p>
          <a:p>
            <a:endParaRPr lang="en-US" sz="2000" dirty="0" smtClean="0"/>
          </a:p>
          <a:p>
            <a:pPr>
              <a:buFont typeface="Wingdings" pitchFamily="2" charset="2"/>
              <a:buChar char="v"/>
            </a:pPr>
            <a:r>
              <a:rPr lang="en-US" sz="2000" dirty="0" smtClean="0"/>
              <a:t>Internal and external stimuli or stressors influence a persons behavior.</a:t>
            </a:r>
          </a:p>
          <a:p>
            <a:pPr>
              <a:buFont typeface="Wingdings" pitchFamily="2" charset="2"/>
              <a:buChar char="v"/>
            </a:pPr>
            <a:endParaRPr lang="en-US" sz="2000" dirty="0" smtClean="0"/>
          </a:p>
          <a:p>
            <a:pPr>
              <a:buFont typeface="Wingdings" pitchFamily="2" charset="2"/>
              <a:buChar char="v"/>
            </a:pPr>
            <a:r>
              <a:rPr lang="en-US" sz="2000" dirty="0" smtClean="0"/>
              <a:t>Nurses, family, and everything outside of the person’s behavioral system is the environment.</a:t>
            </a:r>
          </a:p>
          <a:p>
            <a:pPr>
              <a:buFont typeface="Wingdings" pitchFamily="2" charset="2"/>
              <a:buChar char="v"/>
            </a:pPr>
            <a:endParaRPr lang="en-US" sz="2000" dirty="0" smtClean="0"/>
          </a:p>
          <a:p>
            <a:pPr>
              <a:buFont typeface="Wingdings" pitchFamily="2" charset="2"/>
              <a:buChar char="v"/>
            </a:pPr>
            <a:r>
              <a:rPr lang="en-US" sz="2000" dirty="0" smtClean="0"/>
              <a:t>An imbalance of structure or functional requirements of the behavioral system creates poor health conditions.   </a:t>
            </a:r>
            <a:endParaRPr lang="en-US" sz="2000" dirty="0"/>
          </a:p>
        </p:txBody>
      </p:sp>
      <p:sp>
        <p:nvSpPr>
          <p:cNvPr id="3" name="Title 2"/>
          <p:cNvSpPr>
            <a:spLocks noGrp="1"/>
          </p:cNvSpPr>
          <p:nvPr>
            <p:ph type="title"/>
          </p:nvPr>
        </p:nvSpPr>
        <p:spPr/>
        <p:txBody>
          <a:bodyPr/>
          <a:lstStyle/>
          <a:p>
            <a:pPr algn="ctr"/>
            <a:r>
              <a:rPr lang="en-US" dirty="0" smtClean="0"/>
              <a:t>Relationships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an0001.jpg"/>
          <p:cNvPicPr>
            <a:picLocks noChangeAspect="1"/>
          </p:cNvPicPr>
          <p:nvPr/>
        </p:nvPicPr>
        <p:blipFill>
          <a:blip r:embed="rId2" cstate="print"/>
          <a:stretch>
            <a:fillRect/>
          </a:stretch>
        </p:blipFill>
        <p:spPr>
          <a:xfrm>
            <a:off x="1748790" y="137160"/>
            <a:ext cx="5646420" cy="658368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algn="ctr"/>
            <a:endParaRPr lang="en-US" sz="4000" b="1" dirty="0" smtClean="0"/>
          </a:p>
          <a:p>
            <a:pPr algn="ctr"/>
            <a:endParaRPr lang="en-US" sz="4000" b="1" dirty="0"/>
          </a:p>
          <a:p>
            <a:pPr algn="ctr"/>
            <a:r>
              <a:rPr lang="en-US" sz="5400" b="1" dirty="0" smtClean="0"/>
              <a:t>External Analysis</a:t>
            </a:r>
            <a:endParaRPr lang="en-US" sz="5400" b="1" dirty="0"/>
          </a:p>
        </p:txBody>
      </p:sp>
    </p:spTree>
    <p:extLst>
      <p:ext uri="{BB962C8B-B14F-4D97-AF65-F5344CB8AC3E}">
        <p14:creationId xmlns="" xmlns:p14="http://schemas.microsoft.com/office/powerpoint/2010/main" val="22920973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77500" lnSpcReduction="20000"/>
          </a:bodyPr>
          <a:lstStyle/>
          <a:p>
            <a:pPr marL="285750" indent="-285750">
              <a:buFont typeface="Wingdings" pitchFamily="2" charset="2"/>
              <a:buChar char="v"/>
            </a:pPr>
            <a:r>
              <a:rPr lang="en-US" sz="3100" dirty="0" smtClean="0"/>
              <a:t>Definitions and concepts are used and derived from other theorists and other fields.  </a:t>
            </a:r>
          </a:p>
          <a:p>
            <a:pPr marL="285750" indent="-285750"/>
            <a:endParaRPr lang="en-US" sz="3100" dirty="0" smtClean="0"/>
          </a:p>
          <a:p>
            <a:pPr marL="285750" indent="-285750">
              <a:buFont typeface="Wingdings" pitchFamily="2" charset="2"/>
              <a:buChar char="v"/>
            </a:pPr>
            <a:r>
              <a:rPr lang="en-US" sz="3100" dirty="0" smtClean="0"/>
              <a:t>Some of the concepts are abstract and difficult to use.</a:t>
            </a:r>
          </a:p>
          <a:p>
            <a:pPr marL="285750" indent="-285750">
              <a:buFont typeface="Wingdings" pitchFamily="2" charset="2"/>
              <a:buChar char="v"/>
            </a:pPr>
            <a:endParaRPr lang="en-US" sz="3100" dirty="0" smtClean="0"/>
          </a:p>
          <a:p>
            <a:pPr marL="285750" indent="-285750">
              <a:buFont typeface="Wingdings" pitchFamily="2" charset="2"/>
              <a:buChar char="v"/>
            </a:pPr>
            <a:r>
              <a:rPr lang="en-US" sz="3100" dirty="0" smtClean="0"/>
              <a:t>The concepts and definitions are used consistently. Johnson’s first released her first model in 1968 and then conceptualized it for nursing in 1980, where she explained her definitions for the model</a:t>
            </a:r>
            <a:r>
              <a:rPr lang="en-US" sz="3400" dirty="0" smtClean="0"/>
              <a:t>.</a:t>
            </a:r>
            <a:r>
              <a:rPr lang="en-US" sz="3400" dirty="0" smtClean="0"/>
              <a:t>	  </a:t>
            </a:r>
            <a:r>
              <a:rPr lang="en-US" sz="3400" dirty="0" smtClean="0"/>
              <a:t> </a:t>
            </a:r>
            <a:r>
              <a:rPr lang="en-US" sz="3400" dirty="0" smtClean="0"/>
              <a:t>	      </a:t>
            </a:r>
          </a:p>
          <a:p>
            <a:endParaRPr lang="en-US" sz="2800" dirty="0"/>
          </a:p>
          <a:p>
            <a:r>
              <a:rPr lang="en-US" sz="2800" dirty="0"/>
              <a:t>	</a:t>
            </a:r>
            <a:r>
              <a:rPr lang="en-US" sz="2800" dirty="0" smtClean="0"/>
              <a:t>			</a:t>
            </a:r>
            <a:r>
              <a:rPr lang="en-US" dirty="0" smtClean="0"/>
              <a:t>	</a:t>
            </a:r>
          </a:p>
          <a:p>
            <a:endParaRPr lang="en-US" dirty="0"/>
          </a:p>
          <a:p>
            <a:endParaRPr lang="en-US" dirty="0"/>
          </a:p>
        </p:txBody>
      </p:sp>
      <p:sp>
        <p:nvSpPr>
          <p:cNvPr id="3" name="Title 2"/>
          <p:cNvSpPr>
            <a:spLocks noGrp="1"/>
          </p:cNvSpPr>
          <p:nvPr>
            <p:ph type="title"/>
          </p:nvPr>
        </p:nvSpPr>
        <p:spPr/>
        <p:txBody>
          <a:bodyPr/>
          <a:lstStyle/>
          <a:p>
            <a:pPr algn="ctr"/>
            <a:r>
              <a:rPr lang="en-US" dirty="0" smtClean="0"/>
              <a:t>Semantic Clarity and Consistency</a:t>
            </a:r>
            <a:endParaRPr lang="en-US" dirty="0"/>
          </a:p>
        </p:txBody>
      </p:sp>
    </p:spTree>
    <p:extLst>
      <p:ext uri="{BB962C8B-B14F-4D97-AF65-F5344CB8AC3E}">
        <p14:creationId xmlns="" xmlns:p14="http://schemas.microsoft.com/office/powerpoint/2010/main" val="33352350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81000" y="1447800"/>
            <a:ext cx="7680960" cy="4724400"/>
          </a:xfrm>
        </p:spPr>
        <p:txBody>
          <a:bodyPr>
            <a:normAutofit/>
          </a:bodyPr>
          <a:lstStyle/>
          <a:p>
            <a:pPr marL="285750" indent="-285750">
              <a:buFont typeface="Wingdings" pitchFamily="2" charset="2"/>
              <a:buChar char="v"/>
            </a:pPr>
            <a:r>
              <a:rPr lang="en-US" sz="2400" dirty="0" smtClean="0"/>
              <a:t>The structure has been diagramed.</a:t>
            </a:r>
          </a:p>
          <a:p>
            <a:pPr marL="285750" indent="-285750"/>
            <a:endParaRPr lang="en-US" sz="2400" dirty="0" smtClean="0"/>
          </a:p>
          <a:p>
            <a:pPr marL="285750" indent="-285750">
              <a:buFont typeface="Wingdings" pitchFamily="2" charset="2"/>
              <a:buChar char="v"/>
            </a:pPr>
            <a:r>
              <a:rPr lang="en-US" sz="2400" dirty="0" smtClean="0"/>
              <a:t>The relationships have been clearly stated.</a:t>
            </a:r>
          </a:p>
          <a:p>
            <a:pPr marL="285750" indent="-285750"/>
            <a:endParaRPr lang="en-US" sz="2400" dirty="0"/>
          </a:p>
          <a:p>
            <a:pPr marL="285750" indent="-285750">
              <a:buFont typeface="Wingdings" pitchFamily="2" charset="2"/>
              <a:buChar char="v"/>
            </a:pPr>
            <a:r>
              <a:rPr lang="en-US" sz="2400" dirty="0" smtClean="0"/>
              <a:t>Within </a:t>
            </a:r>
            <a:r>
              <a:rPr lang="en-US" sz="2400" dirty="0" smtClean="0"/>
              <a:t>the construct of the Model shown in slide 11, the flow of the </a:t>
            </a:r>
            <a:r>
              <a:rPr lang="en-US" sz="2400" dirty="0" smtClean="0"/>
              <a:t>theory </a:t>
            </a:r>
            <a:r>
              <a:rPr lang="en-US" sz="2400" dirty="0" smtClean="0"/>
              <a:t>is clear.</a:t>
            </a:r>
          </a:p>
        </p:txBody>
      </p:sp>
      <p:sp>
        <p:nvSpPr>
          <p:cNvPr id="3" name="Title 2"/>
          <p:cNvSpPr>
            <a:spLocks noGrp="1"/>
          </p:cNvSpPr>
          <p:nvPr>
            <p:ph type="title"/>
          </p:nvPr>
        </p:nvSpPr>
        <p:spPr/>
        <p:txBody>
          <a:bodyPr/>
          <a:lstStyle/>
          <a:p>
            <a:pPr algn="ctr"/>
            <a:r>
              <a:rPr lang="en-US" dirty="0" smtClean="0"/>
              <a:t>Structural Clarity and Consistency</a:t>
            </a:r>
            <a:endParaRPr lang="en-US" dirty="0"/>
          </a:p>
        </p:txBody>
      </p:sp>
    </p:spTree>
    <p:extLst>
      <p:ext uri="{BB962C8B-B14F-4D97-AF65-F5344CB8AC3E}">
        <p14:creationId xmlns="" xmlns:p14="http://schemas.microsoft.com/office/powerpoint/2010/main" val="28770544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285750" indent="-285750">
              <a:buFont typeface="Wingdings" pitchFamily="2" charset="2"/>
              <a:buChar char="v"/>
            </a:pPr>
            <a:r>
              <a:rPr lang="en-US" sz="2000" dirty="0" smtClean="0"/>
              <a:t>Although the structure of Dorothy Johnson’s Theory is clear,  it is anything but simple.</a:t>
            </a:r>
          </a:p>
          <a:p>
            <a:pPr marL="285750" indent="-285750">
              <a:buFont typeface="Wingdings" pitchFamily="2" charset="2"/>
              <a:buChar char="v"/>
            </a:pPr>
            <a:endParaRPr lang="en-US" sz="2000" dirty="0" smtClean="0"/>
          </a:p>
          <a:p>
            <a:pPr marL="285750" indent="-285750">
              <a:buFont typeface="Wingdings" pitchFamily="2" charset="2"/>
              <a:buChar char="v"/>
            </a:pPr>
            <a:r>
              <a:rPr lang="en-US" sz="2000" dirty="0" smtClean="0"/>
              <a:t>The thought process that goes into her theory is complex with many factors that effect each other.</a:t>
            </a:r>
          </a:p>
          <a:p>
            <a:pPr marL="285750" indent="-285750">
              <a:buFont typeface="Wingdings" pitchFamily="2" charset="2"/>
              <a:buChar char="v"/>
            </a:pPr>
            <a:endParaRPr lang="en-US" sz="2000" dirty="0"/>
          </a:p>
          <a:p>
            <a:pPr marL="285750" indent="-285750">
              <a:buFont typeface="Wingdings" pitchFamily="2" charset="2"/>
              <a:buChar char="v"/>
            </a:pPr>
            <a:r>
              <a:rPr lang="en-US" sz="2000" dirty="0" smtClean="0"/>
              <a:t>Both external and internal influences effect each client in different ways</a:t>
            </a:r>
          </a:p>
          <a:p>
            <a:pPr marL="285750" indent="-285750"/>
            <a:endParaRPr lang="en-US" sz="2000" dirty="0"/>
          </a:p>
        </p:txBody>
      </p:sp>
      <p:sp>
        <p:nvSpPr>
          <p:cNvPr id="3" name="Title 2"/>
          <p:cNvSpPr>
            <a:spLocks noGrp="1"/>
          </p:cNvSpPr>
          <p:nvPr>
            <p:ph type="title"/>
          </p:nvPr>
        </p:nvSpPr>
        <p:spPr/>
        <p:txBody>
          <a:bodyPr/>
          <a:lstStyle/>
          <a:p>
            <a:pPr algn="ctr"/>
            <a:r>
              <a:rPr lang="en-US" dirty="0" smtClean="0"/>
              <a:t>Simplicity </a:t>
            </a:r>
            <a:endParaRPr lang="en-US" dirty="0"/>
          </a:p>
        </p:txBody>
      </p:sp>
    </p:spTree>
    <p:extLst>
      <p:ext uri="{BB962C8B-B14F-4D97-AF65-F5344CB8AC3E}">
        <p14:creationId xmlns="" xmlns:p14="http://schemas.microsoft.com/office/powerpoint/2010/main" val="30717679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285750" indent="-285750">
              <a:buFont typeface="Wingdings" pitchFamily="2" charset="2"/>
              <a:buChar char="v"/>
            </a:pPr>
            <a:r>
              <a:rPr lang="en-US" sz="2400" dirty="0" smtClean="0"/>
              <a:t>Born August 21</a:t>
            </a:r>
            <a:r>
              <a:rPr lang="en-US" sz="2400" baseline="30000" dirty="0" smtClean="0"/>
              <a:t>st </a:t>
            </a:r>
            <a:r>
              <a:rPr lang="en-US" sz="2400" dirty="0" smtClean="0"/>
              <a:t> 1919 in Savannah, Georgia.</a:t>
            </a:r>
          </a:p>
          <a:p>
            <a:pPr marL="285750" indent="-285750">
              <a:buFont typeface="Wingdings" pitchFamily="2" charset="2"/>
              <a:buChar char="v"/>
            </a:pPr>
            <a:r>
              <a:rPr lang="en-US" sz="2400" dirty="0" smtClean="0"/>
              <a:t>1938 – A.A. form Armstrong Junior College, Savannah, Georgia.</a:t>
            </a:r>
          </a:p>
          <a:p>
            <a:pPr marL="285750" indent="-285750">
              <a:buFont typeface="Wingdings" pitchFamily="2" charset="2"/>
              <a:buChar char="v"/>
            </a:pPr>
            <a:r>
              <a:rPr lang="en-US" sz="2400" dirty="0" smtClean="0"/>
              <a:t>1942 – B.S.N. from Vanderbilt University, Nashville, Tennessee.</a:t>
            </a:r>
          </a:p>
          <a:p>
            <a:pPr marL="285750" indent="-285750">
              <a:buFont typeface="Wingdings" pitchFamily="2" charset="2"/>
              <a:buChar char="v"/>
            </a:pPr>
            <a:r>
              <a:rPr lang="en-US" sz="2400" dirty="0" smtClean="0"/>
              <a:t>1948 – M.P.H. from Harvard University, Boston</a:t>
            </a:r>
            <a:r>
              <a:rPr lang="en-US" sz="2400" dirty="0"/>
              <a:t>, Mass. </a:t>
            </a:r>
            <a:r>
              <a:rPr lang="en-US" sz="2400" dirty="0" smtClean="0"/>
              <a:t>Massachusetts.</a:t>
            </a:r>
          </a:p>
          <a:p>
            <a:pPr marL="285750" indent="-285750">
              <a:buFont typeface="Wingdings" pitchFamily="2" charset="2"/>
              <a:buChar char="v"/>
            </a:pPr>
            <a:r>
              <a:rPr lang="en-US" sz="2400" dirty="0" smtClean="0"/>
              <a:t>Death in February 1999 at the age of 80.</a:t>
            </a:r>
            <a:endParaRPr lang="en-US" sz="2400" dirty="0"/>
          </a:p>
        </p:txBody>
      </p:sp>
      <p:sp>
        <p:nvSpPr>
          <p:cNvPr id="3" name="Title 2"/>
          <p:cNvSpPr>
            <a:spLocks noGrp="1"/>
          </p:cNvSpPr>
          <p:nvPr>
            <p:ph type="title"/>
          </p:nvPr>
        </p:nvSpPr>
        <p:spPr/>
        <p:txBody>
          <a:bodyPr/>
          <a:lstStyle/>
          <a:p>
            <a:pPr algn="ctr"/>
            <a:r>
              <a:rPr lang="en-US" dirty="0" smtClean="0"/>
              <a:t>Personal Background</a:t>
            </a:r>
            <a:endParaRPr lang="en-US" dirty="0"/>
          </a:p>
        </p:txBody>
      </p:sp>
      <p:pic>
        <p:nvPicPr>
          <p:cNvPr id="4" name="Picture 3" descr="imagesCA0FYAL8.jpg"/>
          <p:cNvPicPr>
            <a:picLocks noChangeAspect="1"/>
          </p:cNvPicPr>
          <p:nvPr/>
        </p:nvPicPr>
        <p:blipFill>
          <a:blip r:embed="rId2" cstate="print"/>
          <a:stretch>
            <a:fillRect/>
          </a:stretch>
        </p:blipFill>
        <p:spPr>
          <a:xfrm>
            <a:off x="6172200" y="4343400"/>
            <a:ext cx="2266950" cy="2009775"/>
          </a:xfrm>
          <a:prstGeom prst="rect">
            <a:avLst/>
          </a:prstGeom>
        </p:spPr>
      </p:pic>
    </p:spTree>
    <p:extLst>
      <p:ext uri="{BB962C8B-B14F-4D97-AF65-F5344CB8AC3E}">
        <p14:creationId xmlns="" xmlns:p14="http://schemas.microsoft.com/office/powerpoint/2010/main" val="1384584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285750" indent="-285750">
              <a:buFont typeface="Wingdings" pitchFamily="2" charset="2"/>
              <a:buChar char="v"/>
            </a:pPr>
            <a:r>
              <a:rPr lang="en-US" sz="2400" dirty="0" smtClean="0"/>
              <a:t>Johnson’s Behavioral Systems Model is applicable to all human beings from infancy to the elderly.</a:t>
            </a:r>
          </a:p>
          <a:p>
            <a:pPr marL="285750" indent="-285750">
              <a:buFont typeface="Wingdings" pitchFamily="2" charset="2"/>
              <a:buChar char="v"/>
            </a:pPr>
            <a:endParaRPr lang="en-US" sz="2400" dirty="0"/>
          </a:p>
          <a:p>
            <a:pPr marL="285750" indent="-285750">
              <a:buFont typeface="Wingdings" pitchFamily="2" charset="2"/>
              <a:buChar char="v"/>
            </a:pPr>
            <a:r>
              <a:rPr lang="en-US" sz="2400" dirty="0" smtClean="0"/>
              <a:t>The theory has been applied in many different clinical settings.</a:t>
            </a:r>
            <a:endParaRPr lang="en-US" sz="2400" dirty="0" smtClean="0"/>
          </a:p>
          <a:p>
            <a:pPr marL="285750" indent="-285750">
              <a:buFont typeface="Wingdings" pitchFamily="2" charset="2"/>
              <a:buChar char="v"/>
            </a:pPr>
            <a:endParaRPr lang="en-US" sz="2400" dirty="0"/>
          </a:p>
          <a:p>
            <a:pPr marL="285750" indent="-285750">
              <a:buFont typeface="Wingdings" pitchFamily="2" charset="2"/>
              <a:buChar char="v"/>
            </a:pPr>
            <a:r>
              <a:rPr lang="en-US" sz="2400" dirty="0" smtClean="0"/>
              <a:t>The Behavioral Systems Theory has been used by many and has been demonstrated to be useful in clinical practice.   </a:t>
            </a:r>
            <a:endParaRPr lang="en-US" sz="2400" dirty="0"/>
          </a:p>
        </p:txBody>
      </p:sp>
      <p:sp>
        <p:nvSpPr>
          <p:cNvPr id="3" name="Title 2"/>
          <p:cNvSpPr>
            <a:spLocks noGrp="1"/>
          </p:cNvSpPr>
          <p:nvPr>
            <p:ph type="title"/>
          </p:nvPr>
        </p:nvSpPr>
        <p:spPr/>
        <p:txBody>
          <a:bodyPr/>
          <a:lstStyle/>
          <a:p>
            <a:pPr algn="ctr"/>
            <a:r>
              <a:rPr lang="en-US" dirty="0" smtClean="0"/>
              <a:t>Generalizability </a:t>
            </a:r>
            <a:endParaRPr lang="en-US" dirty="0"/>
          </a:p>
        </p:txBody>
      </p:sp>
    </p:spTree>
    <p:extLst>
      <p:ext uri="{BB962C8B-B14F-4D97-AF65-F5344CB8AC3E}">
        <p14:creationId xmlns="" xmlns:p14="http://schemas.microsoft.com/office/powerpoint/2010/main" val="38017010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285750" indent="-285750">
              <a:buFont typeface="Wingdings" pitchFamily="2" charset="2"/>
              <a:buChar char="v"/>
            </a:pPr>
            <a:r>
              <a:rPr lang="en-US" sz="2400" dirty="0" smtClean="0"/>
              <a:t>“Johnson’s theory is comprehensive and broad enough in scope to include all areas of nursing practice”</a:t>
            </a:r>
          </a:p>
          <a:p>
            <a:pPr marL="285750" indent="-285750">
              <a:buFont typeface="Wingdings" pitchFamily="2" charset="2"/>
              <a:buChar char="v"/>
            </a:pPr>
            <a:endParaRPr lang="en-US" sz="2400" dirty="0"/>
          </a:p>
          <a:p>
            <a:pPr marL="285750" indent="-285750">
              <a:buFont typeface="Wingdings" pitchFamily="2" charset="2"/>
              <a:buChar char="v"/>
            </a:pPr>
            <a:r>
              <a:rPr lang="en-US" sz="2400" dirty="0" smtClean="0"/>
              <a:t> All areas of nursing can access and apply the Behavioral Systems Model </a:t>
            </a:r>
            <a:endParaRPr lang="en-US" sz="2400" dirty="0"/>
          </a:p>
        </p:txBody>
      </p:sp>
      <p:sp>
        <p:nvSpPr>
          <p:cNvPr id="3" name="Title 2"/>
          <p:cNvSpPr>
            <a:spLocks noGrp="1"/>
          </p:cNvSpPr>
          <p:nvPr>
            <p:ph type="title"/>
          </p:nvPr>
        </p:nvSpPr>
        <p:spPr/>
        <p:txBody>
          <a:bodyPr/>
          <a:lstStyle/>
          <a:p>
            <a:pPr algn="ctr"/>
            <a:r>
              <a:rPr lang="en-US" dirty="0" smtClean="0"/>
              <a:t>Accessibility </a:t>
            </a:r>
            <a:endParaRPr lang="en-US" dirty="0"/>
          </a:p>
        </p:txBody>
      </p:sp>
    </p:spTree>
    <p:extLst>
      <p:ext uri="{BB962C8B-B14F-4D97-AF65-F5344CB8AC3E}">
        <p14:creationId xmlns="" xmlns:p14="http://schemas.microsoft.com/office/powerpoint/2010/main" val="41385090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pPr marL="285750" indent="-285750">
              <a:buFont typeface="Wingdings" pitchFamily="2" charset="2"/>
              <a:buChar char="v"/>
            </a:pPr>
            <a:r>
              <a:rPr lang="en-US" sz="2000" dirty="0" smtClean="0"/>
              <a:t>“Both deductive and inductive systems thinking is evident”  within the Behavioral System Theory</a:t>
            </a:r>
          </a:p>
          <a:p>
            <a:pPr marL="285750" indent="-285750">
              <a:buFont typeface="Wingdings" pitchFamily="2" charset="2"/>
              <a:buChar char="v"/>
            </a:pPr>
            <a:endParaRPr lang="en-US" sz="2000" dirty="0" smtClean="0"/>
          </a:p>
          <a:p>
            <a:pPr marL="285750" indent="-285750">
              <a:buFont typeface="Wingdings" pitchFamily="2" charset="2"/>
              <a:buChar char="v"/>
            </a:pPr>
            <a:r>
              <a:rPr lang="en-US" sz="2000" dirty="0" smtClean="0"/>
              <a:t>The “system” as a whole works well , however when broken down, looses it’s synergistic effect</a:t>
            </a:r>
          </a:p>
          <a:p>
            <a:pPr marL="285750" indent="-285750">
              <a:buFont typeface="Wingdings" pitchFamily="2" charset="2"/>
              <a:buChar char="v"/>
            </a:pPr>
            <a:endParaRPr lang="en-US" sz="2000" dirty="0" smtClean="0"/>
          </a:p>
          <a:p>
            <a:pPr marL="285750" indent="-285750">
              <a:buFont typeface="Wingdings" pitchFamily="2" charset="2"/>
              <a:buChar char="v"/>
            </a:pPr>
            <a:r>
              <a:rPr lang="en-US" sz="2000" dirty="0" smtClean="0"/>
              <a:t>Understanding of the Theory must progress from the bigger picture, or “whole”, to the individual parts.</a:t>
            </a:r>
          </a:p>
          <a:p>
            <a:pPr marL="285750" indent="-285750">
              <a:buFont typeface="Wingdings" pitchFamily="2" charset="2"/>
              <a:buChar char="v"/>
            </a:pPr>
            <a:endParaRPr lang="en-US" sz="2000" dirty="0" smtClean="0"/>
          </a:p>
          <a:p>
            <a:pPr marL="285750" indent="-285750">
              <a:buFont typeface="Wingdings" pitchFamily="2" charset="2"/>
              <a:buChar char="v"/>
            </a:pPr>
            <a:r>
              <a:rPr lang="en-US" sz="2000" dirty="0" smtClean="0"/>
              <a:t>“Johnson also believed that groups of individuals, such as families and communities, could be considered groups of interactive behavioral systems”.                           </a:t>
            </a:r>
          </a:p>
          <a:p>
            <a:r>
              <a:rPr lang="en-US" dirty="0"/>
              <a:t>	</a:t>
            </a:r>
            <a:r>
              <a:rPr lang="en-US" dirty="0" smtClean="0"/>
              <a:t>                                                                                  (Alligood &amp; Tomey, 2010)</a:t>
            </a:r>
            <a:endParaRPr lang="en-US" dirty="0"/>
          </a:p>
        </p:txBody>
      </p:sp>
      <p:sp>
        <p:nvSpPr>
          <p:cNvPr id="3" name="Title 2"/>
          <p:cNvSpPr>
            <a:spLocks noGrp="1"/>
          </p:cNvSpPr>
          <p:nvPr>
            <p:ph type="title"/>
          </p:nvPr>
        </p:nvSpPr>
        <p:spPr/>
        <p:txBody>
          <a:bodyPr/>
          <a:lstStyle/>
          <a:p>
            <a:pPr algn="ctr"/>
            <a:r>
              <a:rPr lang="en-US" dirty="0" smtClean="0"/>
              <a:t>To Clinical Practice</a:t>
            </a:r>
            <a:endParaRPr lang="en-US" dirty="0"/>
          </a:p>
        </p:txBody>
      </p:sp>
    </p:spTree>
    <p:extLst>
      <p:ext uri="{BB962C8B-B14F-4D97-AF65-F5344CB8AC3E}">
        <p14:creationId xmlns="" xmlns:p14="http://schemas.microsoft.com/office/powerpoint/2010/main" val="34222103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285750" indent="-285750">
              <a:buFont typeface="Wingdings" pitchFamily="2" charset="2"/>
              <a:buChar char="v"/>
            </a:pPr>
            <a:r>
              <a:rPr lang="en-US" dirty="0" smtClean="0"/>
              <a:t>This theory lends itself well to research and education</a:t>
            </a:r>
          </a:p>
          <a:p>
            <a:pPr marL="285750" indent="-285750">
              <a:buFont typeface="Wingdings" pitchFamily="2" charset="2"/>
              <a:buChar char="v"/>
            </a:pPr>
            <a:endParaRPr lang="en-US" dirty="0"/>
          </a:p>
          <a:p>
            <a:pPr marL="285750" indent="-285750">
              <a:buFont typeface="Wingdings" pitchFamily="2" charset="2"/>
              <a:buChar char="v"/>
            </a:pPr>
            <a:r>
              <a:rPr lang="en-US" dirty="0" smtClean="0"/>
              <a:t>The human being is observed as a whole considering external influences, and studied within the subsystems</a:t>
            </a:r>
          </a:p>
          <a:p>
            <a:pPr marL="285750" indent="-285750">
              <a:buFont typeface="Wingdings" pitchFamily="2" charset="2"/>
              <a:buChar char="v"/>
            </a:pPr>
            <a:endParaRPr lang="en-US" dirty="0"/>
          </a:p>
          <a:p>
            <a:pPr marL="285750" indent="-285750">
              <a:buFont typeface="Wingdings" pitchFamily="2" charset="2"/>
              <a:buChar char="v"/>
            </a:pPr>
            <a:r>
              <a:rPr lang="en-US" dirty="0" smtClean="0"/>
              <a:t>The nursing process linked with theoretical models are commonly used to address all areas of human ailments from obesity to diabetes</a:t>
            </a:r>
          </a:p>
          <a:p>
            <a:pPr marL="285750" indent="-285750">
              <a:buFont typeface="Wingdings" pitchFamily="2" charset="2"/>
              <a:buChar char="v"/>
            </a:pPr>
            <a:endParaRPr lang="en-US" dirty="0"/>
          </a:p>
          <a:p>
            <a:pPr marL="285750" indent="-285750">
              <a:buFont typeface="Wingdings" pitchFamily="2" charset="2"/>
              <a:buChar char="v"/>
            </a:pPr>
            <a:r>
              <a:rPr lang="en-US" dirty="0" smtClean="0"/>
              <a:t>“one of the strengths of the Johnson’s Behavioral System Theory is the consistent integration of concepts defining behavioral systems drawn from general system theory</a:t>
            </a:r>
            <a:r>
              <a:rPr lang="en-US" dirty="0" smtClean="0"/>
              <a:t>”</a:t>
            </a:r>
          </a:p>
          <a:p>
            <a:pPr marL="285750" indent="-285750" algn="r"/>
            <a:r>
              <a:rPr lang="en-US" dirty="0" smtClean="0"/>
              <a:t>(</a:t>
            </a:r>
            <a:r>
              <a:rPr lang="en-US" dirty="0" smtClean="0"/>
              <a:t>Alligood &amp; Tomey, 2010)</a:t>
            </a:r>
          </a:p>
          <a:p>
            <a:pPr marL="285750" indent="-285750" algn="r"/>
            <a:endParaRPr lang="en-US" dirty="0" smtClean="0"/>
          </a:p>
        </p:txBody>
      </p:sp>
      <p:sp>
        <p:nvSpPr>
          <p:cNvPr id="3" name="Title 2"/>
          <p:cNvSpPr>
            <a:spLocks noGrp="1"/>
          </p:cNvSpPr>
          <p:nvPr>
            <p:ph type="title"/>
          </p:nvPr>
        </p:nvSpPr>
        <p:spPr/>
        <p:txBody>
          <a:bodyPr/>
          <a:lstStyle/>
          <a:p>
            <a:pPr algn="ctr"/>
            <a:r>
              <a:rPr lang="en-US" dirty="0" smtClean="0"/>
              <a:t>To Education</a:t>
            </a:r>
            <a:endParaRPr lang="en-US" dirty="0"/>
          </a:p>
        </p:txBody>
      </p:sp>
    </p:spTree>
    <p:extLst>
      <p:ext uri="{BB962C8B-B14F-4D97-AF65-F5344CB8AC3E}">
        <p14:creationId xmlns="" xmlns:p14="http://schemas.microsoft.com/office/powerpoint/2010/main" val="39762439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pPr marL="285750" indent="-285750">
              <a:buFont typeface="Wingdings" pitchFamily="2" charset="2"/>
              <a:buChar char="v"/>
            </a:pPr>
            <a:r>
              <a:rPr lang="en-US" sz="2000" dirty="0" smtClean="0"/>
              <a:t>To implement Dorothy Johnson’s theory, the cooperation of staff is </a:t>
            </a:r>
            <a:r>
              <a:rPr lang="en-US" sz="2000" dirty="0" smtClean="0"/>
              <a:t>key.</a:t>
            </a:r>
            <a:endParaRPr lang="en-US" sz="2000" dirty="0" smtClean="0"/>
          </a:p>
          <a:p>
            <a:pPr marL="285750" indent="-285750"/>
            <a:endParaRPr lang="en-US" sz="2000" dirty="0"/>
          </a:p>
          <a:p>
            <a:pPr marL="285750" indent="-285750">
              <a:buFont typeface="Wingdings" pitchFamily="2" charset="2"/>
              <a:buChar char="v"/>
            </a:pPr>
            <a:r>
              <a:rPr lang="en-US" sz="2000" dirty="0" smtClean="0"/>
              <a:t>Social workers will be needed to address environmental issues and also address economic issues that effect medication compliance </a:t>
            </a:r>
          </a:p>
          <a:p>
            <a:pPr marL="285750" indent="-285750">
              <a:buFont typeface="Wingdings" pitchFamily="2" charset="2"/>
              <a:buChar char="v"/>
            </a:pPr>
            <a:endParaRPr lang="en-US" sz="2000" dirty="0"/>
          </a:p>
          <a:p>
            <a:pPr marL="285750" indent="-285750">
              <a:buFont typeface="Wingdings" pitchFamily="2" charset="2"/>
              <a:buChar char="v"/>
            </a:pPr>
            <a:r>
              <a:rPr lang="en-US" sz="2000" dirty="0" smtClean="0"/>
              <a:t>This theory has been used for administration as a framework when making decisions concerning the management of impaired nurses.</a:t>
            </a:r>
          </a:p>
          <a:p>
            <a:pPr marL="285750" indent="-285750">
              <a:buFont typeface="Wingdings" pitchFamily="2" charset="2"/>
              <a:buChar char="v"/>
            </a:pPr>
            <a:endParaRPr lang="en-US" dirty="0" smtClean="0"/>
          </a:p>
          <a:p>
            <a:pPr marL="285750" indent="-285750">
              <a:buFont typeface="Wingdings" pitchFamily="2" charset="2"/>
              <a:buChar char="v"/>
            </a:pPr>
            <a:endParaRPr lang="en-US" dirty="0" smtClean="0"/>
          </a:p>
          <a:p>
            <a:pPr marL="285750" indent="-285750">
              <a:buFont typeface="Wingdings" pitchFamily="2" charset="2"/>
              <a:buChar char="v"/>
            </a:pPr>
            <a:endParaRPr lang="en-US" dirty="0" smtClean="0"/>
          </a:p>
          <a:p>
            <a:pPr marL="285750" indent="-285750" algn="r"/>
            <a:r>
              <a:rPr lang="en-US" dirty="0" smtClean="0"/>
              <a:t>(Alligood &amp; Tomey, 2010)</a:t>
            </a:r>
          </a:p>
          <a:p>
            <a:pPr marL="285750" indent="-285750" algn="r"/>
            <a:endParaRPr lang="en-US" dirty="0"/>
          </a:p>
        </p:txBody>
      </p:sp>
      <p:sp>
        <p:nvSpPr>
          <p:cNvPr id="3" name="Title 2"/>
          <p:cNvSpPr>
            <a:spLocks noGrp="1"/>
          </p:cNvSpPr>
          <p:nvPr>
            <p:ph type="title"/>
          </p:nvPr>
        </p:nvSpPr>
        <p:spPr/>
        <p:txBody>
          <a:bodyPr/>
          <a:lstStyle/>
          <a:p>
            <a:pPr algn="ctr"/>
            <a:r>
              <a:rPr lang="en-US" dirty="0" smtClean="0"/>
              <a:t>To Administration</a:t>
            </a:r>
            <a:endParaRPr lang="en-US" dirty="0"/>
          </a:p>
        </p:txBody>
      </p:sp>
    </p:spTree>
    <p:extLst>
      <p:ext uri="{BB962C8B-B14F-4D97-AF65-F5344CB8AC3E}">
        <p14:creationId xmlns="" xmlns:p14="http://schemas.microsoft.com/office/powerpoint/2010/main" val="15728723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US" dirty="0" smtClean="0"/>
          </a:p>
          <a:p>
            <a:pPr algn="ctr"/>
            <a:endParaRPr lang="en-US" dirty="0" smtClean="0">
              <a:hlinkClick r:id="rId2"/>
            </a:endParaRPr>
          </a:p>
          <a:p>
            <a:pPr algn="ctr"/>
            <a:endParaRPr lang="en-US" dirty="0" smtClean="0">
              <a:hlinkClick r:id="rId2"/>
            </a:endParaRPr>
          </a:p>
          <a:p>
            <a:pPr algn="ctr"/>
            <a:r>
              <a:rPr lang="en-US" dirty="0" smtClean="0">
                <a:hlinkClick r:id="rId2"/>
              </a:rPr>
              <a:t>Dorothy Johnson</a:t>
            </a:r>
            <a:endParaRPr lang="en-US" dirty="0" smtClean="0"/>
          </a:p>
          <a:p>
            <a:pPr algn="ctr"/>
            <a:endParaRPr lang="en-US" dirty="0"/>
          </a:p>
        </p:txBody>
      </p:sp>
      <p:sp>
        <p:nvSpPr>
          <p:cNvPr id="3" name="Title 2"/>
          <p:cNvSpPr>
            <a:spLocks noGrp="1"/>
          </p:cNvSpPr>
          <p:nvPr>
            <p:ph type="title"/>
          </p:nvPr>
        </p:nvSpPr>
        <p:spPr/>
        <p:txBody>
          <a:bodyPr/>
          <a:lstStyle/>
          <a:p>
            <a:pPr algn="ctr"/>
            <a:r>
              <a:rPr lang="en-US" dirty="0" smtClean="0"/>
              <a:t>Video</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285750" indent="-285750">
              <a:buFont typeface="Wingdings" pitchFamily="2" charset="2"/>
              <a:buChar char="v"/>
            </a:pPr>
            <a:r>
              <a:rPr lang="en-US" sz="2400" dirty="0"/>
              <a:t> </a:t>
            </a:r>
            <a:r>
              <a:rPr lang="en-US" sz="2400" dirty="0" smtClean="0"/>
              <a:t>What is the relevance of Dorothy Johnson’s Behavior System Model to your own area of nursing?</a:t>
            </a:r>
          </a:p>
          <a:p>
            <a:pPr marL="285750" indent="-285750">
              <a:buFont typeface="Wingdings" pitchFamily="2" charset="2"/>
              <a:buChar char="v"/>
            </a:pPr>
            <a:endParaRPr lang="en-US" sz="2400" dirty="0"/>
          </a:p>
          <a:p>
            <a:pPr marL="285750" indent="-285750">
              <a:buFont typeface="Wingdings" pitchFamily="2" charset="2"/>
              <a:buChar char="v"/>
            </a:pPr>
            <a:r>
              <a:rPr lang="en-US" sz="2400" dirty="0" smtClean="0"/>
              <a:t>How can Johnson’s theory be applied during an in-hospital stay?</a:t>
            </a:r>
          </a:p>
          <a:p>
            <a:pPr marL="285750" indent="-285750">
              <a:buFont typeface="Wingdings" pitchFamily="2" charset="2"/>
              <a:buChar char="v"/>
            </a:pPr>
            <a:endParaRPr lang="en-US" sz="2400" dirty="0"/>
          </a:p>
          <a:p>
            <a:pPr marL="285750" indent="-285750">
              <a:buFont typeface="Wingdings" pitchFamily="2" charset="2"/>
              <a:buChar char="v"/>
            </a:pPr>
            <a:r>
              <a:rPr lang="en-US" sz="2400" dirty="0" smtClean="0"/>
              <a:t>Are we as professionals compassionate to those who have instability in one or more of Johnson’s subsystems causing dysfunction?</a:t>
            </a:r>
            <a:endParaRPr lang="en-US" sz="2400" dirty="0"/>
          </a:p>
        </p:txBody>
      </p:sp>
      <p:sp>
        <p:nvSpPr>
          <p:cNvPr id="3" name="Title 2"/>
          <p:cNvSpPr>
            <a:spLocks noGrp="1"/>
          </p:cNvSpPr>
          <p:nvPr>
            <p:ph type="title"/>
          </p:nvPr>
        </p:nvSpPr>
        <p:spPr/>
        <p:txBody>
          <a:bodyPr/>
          <a:lstStyle/>
          <a:p>
            <a:pPr algn="ctr"/>
            <a:r>
              <a:rPr lang="en-US" dirty="0" smtClean="0"/>
              <a:t>Discussion </a:t>
            </a:r>
            <a:endParaRPr lang="en-US" dirty="0"/>
          </a:p>
        </p:txBody>
      </p:sp>
    </p:spTree>
    <p:extLst>
      <p:ext uri="{BB962C8B-B14F-4D97-AF65-F5344CB8AC3E}">
        <p14:creationId xmlns="" xmlns:p14="http://schemas.microsoft.com/office/powerpoint/2010/main" val="5322787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buFont typeface="Wingdings" pitchFamily="2" charset="2"/>
              <a:buChar char="v"/>
            </a:pPr>
            <a:r>
              <a:rPr lang="en-US" sz="2000" dirty="0" smtClean="0">
                <a:hlinkClick r:id="rId2"/>
              </a:rPr>
              <a:t>http://</a:t>
            </a:r>
            <a:r>
              <a:rPr lang="en-US" sz="2000" dirty="0" smtClean="0">
                <a:hlinkClick r:id="rId2"/>
              </a:rPr>
              <a:t>currentnursing.com/nursing_theory/behavioural_system_model.html</a:t>
            </a:r>
            <a:endParaRPr lang="en-US" sz="2000" dirty="0" smtClean="0"/>
          </a:p>
          <a:p>
            <a:endParaRPr lang="en-US" sz="2000" dirty="0" smtClean="0"/>
          </a:p>
          <a:p>
            <a:pPr>
              <a:buFont typeface="Wingdings" pitchFamily="2" charset="2"/>
              <a:buChar char="v"/>
            </a:pPr>
            <a:r>
              <a:rPr lang="en-US" sz="2000" dirty="0" smtClean="0"/>
              <a:t>Marilyn </a:t>
            </a:r>
            <a:r>
              <a:rPr lang="en-US" sz="2000" dirty="0" smtClean="0"/>
              <a:t>Parker, Nursing theories in practice, chapter four. </a:t>
            </a:r>
          </a:p>
          <a:p>
            <a:endParaRPr lang="en-US" sz="2000" dirty="0" smtClean="0"/>
          </a:p>
          <a:p>
            <a:pPr>
              <a:buFont typeface="Wingdings" pitchFamily="2" charset="2"/>
              <a:buChar char="v"/>
            </a:pPr>
            <a:r>
              <a:rPr lang="en-US" sz="2000" dirty="0" smtClean="0"/>
              <a:t>Reference list in Alligood and Tomey.</a:t>
            </a:r>
          </a:p>
          <a:p>
            <a:endParaRPr lang="en-US" dirty="0"/>
          </a:p>
        </p:txBody>
      </p:sp>
      <p:sp>
        <p:nvSpPr>
          <p:cNvPr id="3" name="Title 2"/>
          <p:cNvSpPr>
            <a:spLocks noGrp="1"/>
          </p:cNvSpPr>
          <p:nvPr>
            <p:ph type="title"/>
          </p:nvPr>
        </p:nvSpPr>
        <p:spPr/>
        <p:txBody>
          <a:bodyPr/>
          <a:lstStyle/>
          <a:p>
            <a:pPr algn="ctr"/>
            <a:r>
              <a:rPr lang="en-US" dirty="0" smtClean="0"/>
              <a:t>Bibliography</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indent="-457200"/>
            <a:r>
              <a:rPr lang="en-US" dirty="0" smtClean="0"/>
              <a:t>Holiday, B. (2010). Dorothy Johnson: Behavioral systems model. In M. 	Alligood, &amp; A. Tomey (Eds.), </a:t>
            </a:r>
            <a:r>
              <a:rPr lang="en-US" i="1" dirty="0" smtClean="0"/>
              <a:t>Nursing theorists and their work</a:t>
            </a:r>
            <a:r>
              <a:rPr lang="en-US" dirty="0" smtClean="0"/>
              <a:t> 	(pp.366-390</a:t>
            </a:r>
            <a:r>
              <a:rPr lang="en-US" dirty="0" smtClean="0"/>
              <a:t>).</a:t>
            </a:r>
          </a:p>
          <a:p>
            <a:pPr>
              <a:lnSpc>
                <a:spcPts val="2160"/>
              </a:lnSpc>
            </a:pPr>
            <a:r>
              <a:rPr lang="en-US" dirty="0" smtClean="0"/>
              <a:t>Current Nursing (2011). Nursing theories: Johnson’s </a:t>
            </a:r>
            <a:r>
              <a:rPr lang="en-US" dirty="0" err="1" smtClean="0"/>
              <a:t>behaviour</a:t>
            </a:r>
            <a:r>
              <a:rPr lang="en-US" dirty="0" smtClean="0"/>
              <a:t> system         	model. </a:t>
            </a:r>
            <a:r>
              <a:rPr lang="en-US" dirty="0" smtClean="0"/>
              <a:t>Retrieved from </a:t>
            </a:r>
            <a:r>
              <a:rPr lang="en-US" dirty="0" smtClean="0"/>
              <a:t>	http://currentnursing.com/nursing_theory/behavioural_system_mo    	del.html </a:t>
            </a:r>
            <a:endParaRPr lang="en-US" dirty="0" smtClean="0"/>
          </a:p>
          <a:p>
            <a:endParaRPr lang="en-US" dirty="0"/>
          </a:p>
        </p:txBody>
      </p:sp>
      <p:sp>
        <p:nvSpPr>
          <p:cNvPr id="3" name="Title 2"/>
          <p:cNvSpPr>
            <a:spLocks noGrp="1"/>
          </p:cNvSpPr>
          <p:nvPr>
            <p:ph type="title"/>
          </p:nvPr>
        </p:nvSpPr>
        <p:spPr/>
        <p:txBody>
          <a:bodyPr/>
          <a:lstStyle/>
          <a:p>
            <a:pPr algn="ctr"/>
            <a:r>
              <a:rPr lang="en-US" dirty="0" smtClean="0"/>
              <a:t>References </a:t>
            </a:r>
            <a:endParaRPr lang="en-US" dirty="0"/>
          </a:p>
        </p:txBody>
      </p:sp>
    </p:spTree>
    <p:extLst>
      <p:ext uri="{BB962C8B-B14F-4D97-AF65-F5344CB8AC3E}">
        <p14:creationId xmlns="" xmlns:p14="http://schemas.microsoft.com/office/powerpoint/2010/main" val="513695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285750" indent="-285750">
              <a:buFont typeface="Wingdings" pitchFamily="2" charset="2"/>
              <a:buChar char="v"/>
            </a:pPr>
            <a:r>
              <a:rPr lang="en-US" sz="2200" dirty="0" smtClean="0"/>
              <a:t>Assistant professor of pediatrics at Vanderbilt University.</a:t>
            </a:r>
          </a:p>
          <a:p>
            <a:pPr marL="285750" indent="-285750">
              <a:buFont typeface="Wingdings" pitchFamily="2" charset="2"/>
              <a:buChar char="v"/>
            </a:pPr>
            <a:r>
              <a:rPr lang="en-US" sz="2200" dirty="0"/>
              <a:t>Assistant professor of </a:t>
            </a:r>
            <a:r>
              <a:rPr lang="en-US" sz="2200" dirty="0" smtClean="0"/>
              <a:t>pediatrics nursing, an associate professor of nursing, and a professor of nursing at the University of California.</a:t>
            </a:r>
          </a:p>
          <a:p>
            <a:pPr marL="285750" indent="-285750">
              <a:buFont typeface="Wingdings" pitchFamily="2" charset="2"/>
              <a:buChar char="v"/>
            </a:pPr>
            <a:r>
              <a:rPr lang="en-US" sz="2200" dirty="0" smtClean="0"/>
              <a:t> Pediatric nursing advisor for the Christian Medical School of Nursing in Vellore, South India.</a:t>
            </a:r>
          </a:p>
          <a:p>
            <a:pPr marL="285750" indent="-285750">
              <a:buFont typeface="Wingdings" pitchFamily="2" charset="2"/>
              <a:buChar char="v"/>
            </a:pPr>
            <a:r>
              <a:rPr lang="en-US" sz="2200" dirty="0" smtClean="0"/>
              <a:t>Chairperson on the California’s Nurses Association that developed a position statement for specifications for clinical specialists.  </a:t>
            </a:r>
          </a:p>
          <a:p>
            <a:pPr marL="285750" indent="-285750">
              <a:buFont typeface="Wingdings" pitchFamily="2" charset="2"/>
              <a:buChar char="v"/>
            </a:pPr>
            <a:r>
              <a:rPr lang="en-US" sz="2200" dirty="0" smtClean="0"/>
              <a:t>Publications include four books, more than 30 articles, and many other papers, reports, proceedings and monographs. </a:t>
            </a:r>
            <a:endParaRPr lang="en-US" sz="2200" dirty="0"/>
          </a:p>
        </p:txBody>
      </p:sp>
      <p:sp>
        <p:nvSpPr>
          <p:cNvPr id="2" name="Title 1"/>
          <p:cNvSpPr>
            <a:spLocks noGrp="1"/>
          </p:cNvSpPr>
          <p:nvPr>
            <p:ph type="title"/>
          </p:nvPr>
        </p:nvSpPr>
        <p:spPr/>
        <p:txBody>
          <a:bodyPr/>
          <a:lstStyle/>
          <a:p>
            <a:pPr algn="ctr"/>
            <a:r>
              <a:rPr lang="en-US" dirty="0" smtClean="0"/>
              <a:t>Professional Background</a:t>
            </a:r>
          </a:p>
        </p:txBody>
      </p:sp>
    </p:spTree>
    <p:extLst>
      <p:ext uri="{BB962C8B-B14F-4D97-AF65-F5344CB8AC3E}">
        <p14:creationId xmlns="" xmlns:p14="http://schemas.microsoft.com/office/powerpoint/2010/main" val="3517613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285750" indent="-285750">
              <a:buFont typeface="Wingdings" pitchFamily="2" charset="2"/>
              <a:buChar char="v"/>
            </a:pPr>
            <a:r>
              <a:rPr lang="en-US" sz="2400" dirty="0" smtClean="0"/>
              <a:t>Influenced heavily by Florence Nightingale’s book, Notes on Nursing.</a:t>
            </a:r>
          </a:p>
          <a:p>
            <a:pPr marL="285750" indent="-285750">
              <a:buFont typeface="Wingdings" pitchFamily="2" charset="2"/>
              <a:buChar char="v"/>
            </a:pPr>
            <a:r>
              <a:rPr lang="en-US" sz="2400" dirty="0" smtClean="0"/>
              <a:t>Used the work of behavioral scientist, psychology, sociology, and ethnology to form her seven subsystems.</a:t>
            </a:r>
          </a:p>
          <a:p>
            <a:pPr marL="285750" indent="-285750">
              <a:buFont typeface="Wingdings" pitchFamily="2" charset="2"/>
              <a:buChar char="v"/>
            </a:pPr>
            <a:r>
              <a:rPr lang="en-US" sz="2400" dirty="0" smtClean="0"/>
              <a:t>Also relied on the system theory and used concepts and definitions from Rapport, Chin, von Bertalanffy, and Buckley. </a:t>
            </a:r>
          </a:p>
          <a:p>
            <a:pPr algn="r"/>
            <a:r>
              <a:rPr lang="en-US" dirty="0" smtClean="0"/>
              <a:t>(Alligood &amp; Tomey, 2010)</a:t>
            </a:r>
          </a:p>
          <a:p>
            <a:pPr algn="r"/>
            <a:endParaRPr lang="en-US" dirty="0"/>
          </a:p>
        </p:txBody>
      </p:sp>
      <p:sp>
        <p:nvSpPr>
          <p:cNvPr id="3" name="Title 2"/>
          <p:cNvSpPr>
            <a:spLocks noGrp="1"/>
          </p:cNvSpPr>
          <p:nvPr>
            <p:ph type="title"/>
          </p:nvPr>
        </p:nvSpPr>
        <p:spPr/>
        <p:txBody>
          <a:bodyPr/>
          <a:lstStyle/>
          <a:p>
            <a:pPr algn="ctr"/>
            <a:r>
              <a:rPr lang="en-US" dirty="0" smtClean="0"/>
              <a:t>Theoretical Background</a:t>
            </a:r>
            <a:endParaRPr lang="en-US" dirty="0"/>
          </a:p>
        </p:txBody>
      </p:sp>
    </p:spTree>
    <p:extLst>
      <p:ext uri="{BB962C8B-B14F-4D97-AF65-F5344CB8AC3E}">
        <p14:creationId xmlns="" xmlns:p14="http://schemas.microsoft.com/office/powerpoint/2010/main" val="3838028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85000" lnSpcReduction="20000"/>
          </a:bodyPr>
          <a:lstStyle/>
          <a:p>
            <a:pPr>
              <a:buFont typeface="Wingdings" pitchFamily="2" charset="2"/>
              <a:buChar char="v"/>
            </a:pPr>
            <a:r>
              <a:rPr lang="en-US" sz="2400" dirty="0" smtClean="0"/>
              <a:t> Conceptualizes a person as a behavioral system, in which the behavior of the person as a whole is the focus.</a:t>
            </a:r>
          </a:p>
          <a:p>
            <a:endParaRPr lang="en-US" sz="2400" dirty="0" smtClean="0"/>
          </a:p>
          <a:p>
            <a:pPr>
              <a:buFont typeface="Wingdings" pitchFamily="2" charset="2"/>
              <a:buChar char="v"/>
            </a:pPr>
            <a:r>
              <a:rPr lang="en-US" sz="2400" dirty="0" smtClean="0"/>
              <a:t>The behavioral system is divided up into seven subsystems that are open, linked, and interrelated. Balance is maintained within an individual’s subsystems. </a:t>
            </a:r>
          </a:p>
          <a:p>
            <a:endParaRPr lang="en-US" sz="2400" dirty="0" smtClean="0"/>
          </a:p>
          <a:p>
            <a:pPr>
              <a:buFont typeface="Wingdings" pitchFamily="2" charset="2"/>
              <a:buChar char="v"/>
            </a:pPr>
            <a:r>
              <a:rPr lang="en-US" sz="2400" dirty="0" smtClean="0"/>
              <a:t>These seven subsystems are continuously changing through maturation, experience, and learning.</a:t>
            </a:r>
          </a:p>
          <a:p>
            <a:endParaRPr lang="en-US" sz="2400" dirty="0" smtClean="0"/>
          </a:p>
          <a:p>
            <a:pPr>
              <a:buFont typeface="Wingdings" pitchFamily="2" charset="2"/>
              <a:buChar char="v"/>
            </a:pPr>
            <a:r>
              <a:rPr lang="en-US" sz="2400" dirty="0" smtClean="0"/>
              <a:t>The nurses goal is to help the patient obtain and maintain </a:t>
            </a:r>
            <a:r>
              <a:rPr lang="en-US" sz="2400" b="1" dirty="0" smtClean="0"/>
              <a:t>equilibrium,</a:t>
            </a:r>
            <a:r>
              <a:rPr lang="en-US" sz="2400" dirty="0" smtClean="0"/>
              <a:t> in which the person is in harmony with themselves and the environment.</a:t>
            </a:r>
          </a:p>
          <a:p>
            <a:pPr algn="r"/>
            <a:r>
              <a:rPr lang="en-US" sz="1900" dirty="0" smtClean="0"/>
              <a:t> (Alligood &amp; Tomey, 2010)</a:t>
            </a:r>
          </a:p>
          <a:p>
            <a:endParaRPr lang="en-US" dirty="0"/>
          </a:p>
        </p:txBody>
      </p:sp>
      <p:sp>
        <p:nvSpPr>
          <p:cNvPr id="3" name="Title 2"/>
          <p:cNvSpPr>
            <a:spLocks noGrp="1"/>
          </p:cNvSpPr>
          <p:nvPr>
            <p:ph type="title"/>
          </p:nvPr>
        </p:nvSpPr>
        <p:spPr/>
        <p:txBody>
          <a:bodyPr/>
          <a:lstStyle/>
          <a:p>
            <a:pPr algn="ctr"/>
            <a:r>
              <a:rPr lang="en-US" dirty="0" smtClean="0"/>
              <a:t>Description of the Theory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Main Concepts</a:t>
            </a:r>
            <a:endParaRPr lang="en-US" dirty="0"/>
          </a:p>
        </p:txBody>
      </p:sp>
      <p:sp>
        <p:nvSpPr>
          <p:cNvPr id="3" name="Content Placeholder 2"/>
          <p:cNvSpPr>
            <a:spLocks noGrp="1"/>
          </p:cNvSpPr>
          <p:nvPr>
            <p:ph sz="quarter" idx="13"/>
          </p:nvPr>
        </p:nvSpPr>
        <p:spPr/>
        <p:txBody>
          <a:bodyPr>
            <a:normAutofit fontScale="92500" lnSpcReduction="20000"/>
          </a:bodyPr>
          <a:lstStyle/>
          <a:p>
            <a:pPr>
              <a:buFont typeface="Wingdings" pitchFamily="2" charset="2"/>
              <a:buChar char="v"/>
            </a:pPr>
            <a:r>
              <a:rPr lang="en-US" sz="2000" dirty="0" smtClean="0"/>
              <a:t>The “Human being” as having two major systems, the biological system which is the focus of medicine; and the behavioral system which is the focus of nursing. </a:t>
            </a:r>
          </a:p>
          <a:p>
            <a:pPr>
              <a:buFont typeface="Wingdings" pitchFamily="2" charset="2"/>
              <a:buChar char="v"/>
            </a:pPr>
            <a:endParaRPr lang="en-US" sz="2000" dirty="0" smtClean="0"/>
          </a:p>
          <a:p>
            <a:pPr>
              <a:buFont typeface="Wingdings" pitchFamily="2" charset="2"/>
              <a:buChar char="v"/>
            </a:pPr>
            <a:r>
              <a:rPr lang="en-US" sz="2000" dirty="0" smtClean="0"/>
              <a:t>“Society” relates to the environment in which an individual exists, where the environment has influence on the individual’s behavior. </a:t>
            </a:r>
          </a:p>
          <a:p>
            <a:r>
              <a:rPr lang="en-US" sz="2000" dirty="0" smtClean="0"/>
              <a:t> </a:t>
            </a:r>
          </a:p>
          <a:p>
            <a:pPr>
              <a:buFont typeface="Wingdings" pitchFamily="2" charset="2"/>
              <a:buChar char="v"/>
            </a:pPr>
            <a:r>
              <a:rPr lang="en-US" sz="2000" dirty="0" smtClean="0"/>
              <a:t>“Health” is a purposeful adaptive response to internal and external stimuli in order to maintain stability and comfort.</a:t>
            </a:r>
          </a:p>
          <a:p>
            <a:pPr>
              <a:buFont typeface="Wingdings" pitchFamily="2" charset="2"/>
              <a:buChar char="v"/>
            </a:pPr>
            <a:endParaRPr lang="en-US" sz="2000" dirty="0" smtClean="0"/>
          </a:p>
          <a:p>
            <a:pPr>
              <a:buFont typeface="Wingdings" pitchFamily="2" charset="2"/>
              <a:buChar char="v"/>
            </a:pPr>
            <a:r>
              <a:rPr lang="en-US" sz="2000" dirty="0" smtClean="0"/>
              <a:t>“Nursing” has a primarily goal to foster equilibrium within the individual and maintaining balance in the Behavior system in the state of illness. </a:t>
            </a:r>
          </a:p>
          <a:p>
            <a:pPr algn="r"/>
            <a:r>
              <a:rPr lang="en-US" sz="1900" dirty="0" smtClean="0"/>
              <a:t>(Nursing Theories, 2011) </a:t>
            </a:r>
            <a:endParaRPr lang="en-US" sz="19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4"/>
          </p:nvPr>
        </p:nvSpPr>
        <p:spPr/>
        <p:txBody>
          <a:bodyPr>
            <a:normAutofit lnSpcReduction="10000"/>
          </a:bodyPr>
          <a:lstStyle/>
          <a:p>
            <a:pPr>
              <a:buFont typeface="Wingdings" pitchFamily="2" charset="2"/>
              <a:buChar char="v"/>
            </a:pPr>
            <a:r>
              <a:rPr lang="en-US" sz="1800" dirty="0" smtClean="0"/>
              <a:t>Equilibrium</a:t>
            </a:r>
          </a:p>
          <a:p>
            <a:pPr>
              <a:buFont typeface="Wingdings" pitchFamily="2" charset="2"/>
              <a:buChar char="v"/>
            </a:pPr>
            <a:r>
              <a:rPr lang="en-US" sz="1800" dirty="0" smtClean="0"/>
              <a:t>Functional Requirements / Sustenal Imperatives</a:t>
            </a:r>
          </a:p>
          <a:p>
            <a:pPr>
              <a:buFont typeface="Wingdings" pitchFamily="2" charset="2"/>
              <a:buChar char="v"/>
            </a:pPr>
            <a:r>
              <a:rPr lang="en-US" sz="1800" dirty="0" smtClean="0"/>
              <a:t>Regulation / Control</a:t>
            </a:r>
          </a:p>
          <a:p>
            <a:pPr>
              <a:buFont typeface="Wingdings" pitchFamily="2" charset="2"/>
              <a:buChar char="v"/>
            </a:pPr>
            <a:r>
              <a:rPr lang="en-US" sz="1800" dirty="0" smtClean="0"/>
              <a:t>Tension</a:t>
            </a:r>
          </a:p>
          <a:p>
            <a:pPr>
              <a:buFont typeface="Wingdings" pitchFamily="2" charset="2"/>
              <a:buChar char="v"/>
            </a:pPr>
            <a:r>
              <a:rPr lang="en-US" sz="1800" dirty="0" smtClean="0"/>
              <a:t>Stressor</a:t>
            </a:r>
          </a:p>
          <a:p>
            <a:pPr>
              <a:buFont typeface="Wingdings" pitchFamily="2" charset="2"/>
              <a:buChar char="v"/>
            </a:pPr>
            <a:endParaRPr lang="en-US" dirty="0" smtClean="0"/>
          </a:p>
          <a:p>
            <a:pPr>
              <a:buFont typeface="Wingdings" pitchFamily="2" charset="2"/>
              <a:buChar char="v"/>
            </a:pPr>
            <a:endParaRPr lang="en-US" dirty="0" smtClean="0"/>
          </a:p>
          <a:p>
            <a:pPr>
              <a:buFont typeface="Wingdings" pitchFamily="2" charset="2"/>
              <a:buChar char="v"/>
            </a:pPr>
            <a:endParaRPr lang="en-US" dirty="0" smtClean="0"/>
          </a:p>
          <a:p>
            <a:endParaRPr lang="en-US" dirty="0" smtClean="0"/>
          </a:p>
          <a:p>
            <a:pPr algn="r"/>
            <a:r>
              <a:rPr lang="en-US" dirty="0" smtClean="0"/>
              <a:t>(Alligood &amp; Tomey, 2010)</a:t>
            </a:r>
            <a:endParaRPr lang="en-US" dirty="0"/>
          </a:p>
        </p:txBody>
      </p:sp>
      <p:sp>
        <p:nvSpPr>
          <p:cNvPr id="2" name="Content Placeholder 1"/>
          <p:cNvSpPr>
            <a:spLocks noGrp="1"/>
          </p:cNvSpPr>
          <p:nvPr>
            <p:ph sz="quarter" idx="13"/>
          </p:nvPr>
        </p:nvSpPr>
        <p:spPr/>
        <p:txBody>
          <a:bodyPr/>
          <a:lstStyle/>
          <a:p>
            <a:pPr>
              <a:buFont typeface="Wingdings" pitchFamily="2" charset="2"/>
              <a:buChar char="v"/>
            </a:pPr>
            <a:r>
              <a:rPr lang="en-US" sz="1800" dirty="0" smtClean="0"/>
              <a:t>Behavior</a:t>
            </a:r>
          </a:p>
          <a:p>
            <a:pPr>
              <a:buFont typeface="Wingdings" pitchFamily="2" charset="2"/>
              <a:buChar char="v"/>
            </a:pPr>
            <a:r>
              <a:rPr lang="en-US" sz="1800" dirty="0" smtClean="0"/>
              <a:t>System</a:t>
            </a:r>
          </a:p>
          <a:p>
            <a:pPr>
              <a:buFont typeface="Wingdings" pitchFamily="2" charset="2"/>
              <a:buChar char="v"/>
            </a:pPr>
            <a:r>
              <a:rPr lang="en-US" sz="1800" dirty="0" smtClean="0"/>
              <a:t>Behavioral System</a:t>
            </a:r>
          </a:p>
          <a:p>
            <a:pPr>
              <a:buFont typeface="Wingdings" pitchFamily="2" charset="2"/>
              <a:buChar char="v"/>
            </a:pPr>
            <a:r>
              <a:rPr lang="en-US" sz="1800" dirty="0" smtClean="0"/>
              <a:t>Subsystems</a:t>
            </a:r>
          </a:p>
          <a:p>
            <a:pPr lvl="2">
              <a:buFont typeface="Wingdings" pitchFamily="2" charset="2"/>
              <a:buChar char="Ø"/>
            </a:pPr>
            <a:r>
              <a:rPr lang="en-US" sz="1800" dirty="0" smtClean="0"/>
              <a:t>Attachment - Affiliative</a:t>
            </a:r>
          </a:p>
          <a:p>
            <a:pPr lvl="2">
              <a:buFont typeface="Wingdings" pitchFamily="2" charset="2"/>
              <a:buChar char="Ø"/>
            </a:pPr>
            <a:r>
              <a:rPr lang="en-US" sz="1800" dirty="0" smtClean="0"/>
              <a:t>Dependency</a:t>
            </a:r>
          </a:p>
          <a:p>
            <a:pPr lvl="2">
              <a:buFont typeface="Wingdings" pitchFamily="2" charset="2"/>
              <a:buChar char="Ø"/>
            </a:pPr>
            <a:r>
              <a:rPr lang="en-US" sz="1800" dirty="0" smtClean="0"/>
              <a:t>Ingestive</a:t>
            </a:r>
          </a:p>
          <a:p>
            <a:pPr lvl="2">
              <a:buFont typeface="Wingdings" pitchFamily="2" charset="2"/>
              <a:buChar char="Ø"/>
            </a:pPr>
            <a:r>
              <a:rPr lang="en-US" sz="1800" dirty="0" smtClean="0"/>
              <a:t>Eliminative</a:t>
            </a:r>
          </a:p>
          <a:p>
            <a:pPr lvl="2">
              <a:buFont typeface="Wingdings" pitchFamily="2" charset="2"/>
              <a:buChar char="Ø"/>
            </a:pPr>
            <a:r>
              <a:rPr lang="en-US" sz="1800" dirty="0" smtClean="0"/>
              <a:t>Sexual</a:t>
            </a:r>
          </a:p>
          <a:p>
            <a:pPr lvl="2">
              <a:buFont typeface="Wingdings" pitchFamily="2" charset="2"/>
              <a:buChar char="Ø"/>
            </a:pPr>
            <a:r>
              <a:rPr lang="en-US" sz="1800" dirty="0" smtClean="0"/>
              <a:t>Achievement</a:t>
            </a:r>
          </a:p>
          <a:p>
            <a:pPr lvl="2">
              <a:buFont typeface="Wingdings" pitchFamily="2" charset="2"/>
              <a:buChar char="Ø"/>
            </a:pPr>
            <a:r>
              <a:rPr lang="en-US" sz="1800" dirty="0" smtClean="0"/>
              <a:t>Aggressive - Protective </a:t>
            </a:r>
          </a:p>
          <a:p>
            <a:pPr lvl="2">
              <a:buFont typeface="Wingdings" pitchFamily="2" charset="2"/>
              <a:buChar char="Ø"/>
            </a:pPr>
            <a:endParaRPr lang="en-US" dirty="0" smtClean="0"/>
          </a:p>
          <a:p>
            <a:pPr lvl="2">
              <a:buFont typeface="Wingdings" pitchFamily="2" charset="2"/>
              <a:buChar char="Ø"/>
            </a:pPr>
            <a:endParaRPr lang="en-US" dirty="0" smtClean="0"/>
          </a:p>
          <a:p>
            <a:pPr lvl="2">
              <a:buFont typeface="Wingdings" pitchFamily="2" charset="2"/>
              <a:buChar char="Ø"/>
            </a:pPr>
            <a:endParaRPr lang="en-US" dirty="0" smtClean="0"/>
          </a:p>
          <a:p>
            <a:pPr lvl="2">
              <a:buFont typeface="Wingdings" pitchFamily="2" charset="2"/>
              <a:buChar char="v"/>
            </a:pPr>
            <a:endParaRPr lang="en-US" dirty="0"/>
          </a:p>
        </p:txBody>
      </p:sp>
      <p:sp>
        <p:nvSpPr>
          <p:cNvPr id="3" name="Title 2"/>
          <p:cNvSpPr>
            <a:spLocks noGrp="1"/>
          </p:cNvSpPr>
          <p:nvPr>
            <p:ph type="title"/>
          </p:nvPr>
        </p:nvSpPr>
        <p:spPr/>
        <p:txBody>
          <a:bodyPr/>
          <a:lstStyle/>
          <a:p>
            <a:pPr algn="ctr"/>
            <a:r>
              <a:rPr lang="en-US" dirty="0" smtClean="0"/>
              <a:t>Other Concepts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an0001.jpg"/>
          <p:cNvPicPr>
            <a:picLocks noChangeAspect="1"/>
          </p:cNvPicPr>
          <p:nvPr/>
        </p:nvPicPr>
        <p:blipFill>
          <a:blip r:embed="rId2" cstate="print"/>
          <a:stretch>
            <a:fillRect/>
          </a:stretch>
        </p:blipFill>
        <p:spPr>
          <a:xfrm>
            <a:off x="1748790" y="137160"/>
            <a:ext cx="5646420" cy="658368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Relationships to the Metaparadigm</a:t>
            </a:r>
            <a:endParaRPr lang="en-US" dirty="0"/>
          </a:p>
        </p:txBody>
      </p:sp>
      <p:sp>
        <p:nvSpPr>
          <p:cNvPr id="3" name="Content Placeholder 2"/>
          <p:cNvSpPr>
            <a:spLocks noGrp="1"/>
          </p:cNvSpPr>
          <p:nvPr>
            <p:ph sz="quarter" idx="13"/>
          </p:nvPr>
        </p:nvSpPr>
        <p:spPr/>
        <p:txBody>
          <a:bodyPr/>
          <a:lstStyle/>
          <a:p>
            <a:pPr>
              <a:buFont typeface="Wingdings" pitchFamily="2" charset="2"/>
              <a:buChar char="v"/>
            </a:pPr>
            <a:r>
              <a:rPr lang="en-US" b="1" dirty="0" smtClean="0"/>
              <a:t>Nursing:</a:t>
            </a:r>
            <a:r>
              <a:rPr lang="en-US" dirty="0" smtClean="0"/>
              <a:t> is seen as an external force -the goal is to maintain and restore an individuals behavioral systems balance through imposing temporary regulatory or control mechanisms through resources.</a:t>
            </a:r>
          </a:p>
          <a:p>
            <a:endParaRPr lang="en-US" dirty="0" smtClean="0"/>
          </a:p>
          <a:p>
            <a:pPr>
              <a:buFont typeface="Wingdings" pitchFamily="2" charset="2"/>
              <a:buChar char="v"/>
            </a:pPr>
            <a:r>
              <a:rPr lang="en-US" b="1" dirty="0" smtClean="0"/>
              <a:t>Person: </a:t>
            </a:r>
            <a:r>
              <a:rPr lang="en-US" dirty="0" smtClean="0"/>
              <a:t>is a behavioral system with patterned, repetitive, and purposeful, ways of behaving that link to person to the environment. </a:t>
            </a:r>
          </a:p>
          <a:p>
            <a:endParaRPr lang="en-US" dirty="0" smtClean="0"/>
          </a:p>
          <a:p>
            <a:pPr>
              <a:buFont typeface="Wingdings" pitchFamily="2" charset="2"/>
              <a:buChar char="v"/>
            </a:pPr>
            <a:r>
              <a:rPr lang="en-US" b="1" dirty="0" smtClean="0"/>
              <a:t>Health: </a:t>
            </a:r>
            <a:r>
              <a:rPr lang="en-US" dirty="0" smtClean="0"/>
              <a:t>a lack of balance in the structure or functional requirements of the subsystems lead to poor health.</a:t>
            </a:r>
          </a:p>
          <a:p>
            <a:endParaRPr lang="en-US" dirty="0" smtClean="0"/>
          </a:p>
          <a:p>
            <a:pPr>
              <a:buFont typeface="Wingdings" pitchFamily="2" charset="2"/>
              <a:buChar char="v"/>
            </a:pPr>
            <a:r>
              <a:rPr lang="en-US" b="1" dirty="0" smtClean="0"/>
              <a:t>Environment: </a:t>
            </a:r>
            <a:r>
              <a:rPr lang="en-US" dirty="0" smtClean="0"/>
              <a:t>are all factors that are not part of a person’s behavioral system but has influence of the behavioral system.</a:t>
            </a:r>
            <a:endParaRPr lang="en-US" b="1"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TC101790491[[fn=Mylar]]</Template>
  <TotalTime>1572</TotalTime>
  <Words>1446</Words>
  <Application>Microsoft Office PowerPoint</Application>
  <PresentationFormat>On-screen Show (4:3)</PresentationFormat>
  <Paragraphs>196</Paragraphs>
  <Slides>28</Slides>
  <Notes>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Mylar</vt:lpstr>
      <vt:lpstr>Dorothy Johnson </vt:lpstr>
      <vt:lpstr>Personal Background</vt:lpstr>
      <vt:lpstr>Professional Background</vt:lpstr>
      <vt:lpstr>Theoretical Background</vt:lpstr>
      <vt:lpstr>Description of the Theory</vt:lpstr>
      <vt:lpstr>Main Concepts</vt:lpstr>
      <vt:lpstr>Other Concepts</vt:lpstr>
      <vt:lpstr>Slide 8</vt:lpstr>
      <vt:lpstr>Relationships to the Metaparadigm</vt:lpstr>
      <vt:lpstr>Slide 10</vt:lpstr>
      <vt:lpstr>Definitions</vt:lpstr>
      <vt:lpstr>Importance</vt:lpstr>
      <vt:lpstr>Assumptions</vt:lpstr>
      <vt:lpstr>Relationships</vt:lpstr>
      <vt:lpstr>Slide 15</vt:lpstr>
      <vt:lpstr>Slide 16</vt:lpstr>
      <vt:lpstr>Semantic Clarity and Consistency</vt:lpstr>
      <vt:lpstr>Structural Clarity and Consistency</vt:lpstr>
      <vt:lpstr>Simplicity </vt:lpstr>
      <vt:lpstr>Generalizability </vt:lpstr>
      <vt:lpstr>Accessibility </vt:lpstr>
      <vt:lpstr>To Clinical Practice</vt:lpstr>
      <vt:lpstr>To Education</vt:lpstr>
      <vt:lpstr>To Administration</vt:lpstr>
      <vt:lpstr>Video</vt:lpstr>
      <vt:lpstr>Discussion </vt:lpstr>
      <vt:lpstr>Bibliography</vt:lpstr>
      <vt:lpstr>References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Cobra Kise</cp:lastModifiedBy>
  <cp:revision>86</cp:revision>
  <dcterms:created xsi:type="dcterms:W3CDTF">2011-09-22T18:41:57Z</dcterms:created>
  <dcterms:modified xsi:type="dcterms:W3CDTF">2011-11-03T16:11:52Z</dcterms:modified>
</cp:coreProperties>
</file>