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60" r:id="rId4"/>
    <p:sldId id="273" r:id="rId5"/>
    <p:sldId id="274" r:id="rId6"/>
    <p:sldId id="275" r:id="rId7"/>
    <p:sldId id="276" r:id="rId8"/>
    <p:sldId id="277" r:id="rId9"/>
    <p:sldId id="278" r:id="rId10"/>
    <p:sldId id="279" r:id="rId11"/>
    <p:sldId id="280" r:id="rId12"/>
    <p:sldId id="281" r:id="rId13"/>
    <p:sldId id="282" r:id="rId14"/>
    <p:sldId id="283" r:id="rId15"/>
    <p:sldId id="284" r:id="rId16"/>
    <p:sldId id="294" r:id="rId17"/>
    <p:sldId id="295" r:id="rId18"/>
    <p:sldId id="296" r:id="rId19"/>
    <p:sldId id="297" r:id="rId20"/>
    <p:sldId id="298" r:id="rId21"/>
    <p:sldId id="262" r:id="rId22"/>
    <p:sldId id="263" r:id="rId23"/>
    <p:sldId id="264" r:id="rId24"/>
    <p:sldId id="265" r:id="rId25"/>
    <p:sldId id="286" r:id="rId26"/>
    <p:sldId id="287" r:id="rId27"/>
    <p:sldId id="288" r:id="rId28"/>
    <p:sldId id="300" r:id="rId29"/>
    <p:sldId id="301" r:id="rId30"/>
    <p:sldId id="302" r:id="rId31"/>
    <p:sldId id="266" r:id="rId32"/>
    <p:sldId id="269" r:id="rId33"/>
    <p:sldId id="304" r:id="rId34"/>
    <p:sldId id="305" r:id="rId35"/>
    <p:sldId id="290" r:id="rId36"/>
    <p:sldId id="291" r:id="rId37"/>
    <p:sldId id="292" r:id="rId38"/>
    <p:sldId id="293" r:id="rId39"/>
    <p:sldId id="303" r:id="rId40"/>
    <p:sldId id="258" r:id="rId41"/>
    <p:sldId id="306" r:id="rId42"/>
    <p:sldId id="307" r:id="rId43"/>
    <p:sldId id="308" r:id="rId44"/>
    <p:sldId id="259"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4" autoAdjust="0"/>
    <p:restoredTop sz="73134" autoAdjust="0"/>
  </p:normalViewPr>
  <p:slideViewPr>
    <p:cSldViewPr snapToGrid="0" snapToObjects="1">
      <p:cViewPr>
        <p:scale>
          <a:sx n="76" d="100"/>
          <a:sy n="76" d="100"/>
        </p:scale>
        <p:origin x="-1704"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1E126-108A-D14D-AB4A-65A297F04FFE}" type="datetimeFigureOut">
              <a:rPr lang="en-US" smtClean="0"/>
              <a:pPr/>
              <a:t>6/19/2013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56515-0BE3-E54C-9E71-274DFE33C160}" type="slidenum">
              <a:rPr lang="en-US" smtClean="0"/>
              <a:pPr/>
              <a:t>‹#›</a:t>
            </a:fld>
            <a:endParaRPr lang="en-US"/>
          </a:p>
        </p:txBody>
      </p:sp>
    </p:spTree>
    <p:extLst>
      <p:ext uri="{BB962C8B-B14F-4D97-AF65-F5344CB8AC3E}">
        <p14:creationId xmlns:p14="http://schemas.microsoft.com/office/powerpoint/2010/main" val="6750971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1</a:t>
            </a:fld>
            <a:endParaRPr lang="en-US"/>
          </a:p>
        </p:txBody>
      </p:sp>
    </p:spTree>
    <p:extLst>
      <p:ext uri="{BB962C8B-B14F-4D97-AF65-F5344CB8AC3E}">
        <p14:creationId xmlns:p14="http://schemas.microsoft.com/office/powerpoint/2010/main" val="326404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 of arranging sounds in time so as to provide a continuous, unified and evocative composition, as through melody, harmony, rhythm,</a:t>
            </a:r>
            <a:r>
              <a:rPr lang="en-US" baseline="0" dirty="0" smtClean="0"/>
              <a:t> and timbre</a:t>
            </a:r>
          </a:p>
          <a:p>
            <a:r>
              <a:rPr lang="en-US" baseline="0" dirty="0" smtClean="0"/>
              <a:t>-Get patients preference, ask family if vented</a:t>
            </a:r>
          </a:p>
          <a:p>
            <a:r>
              <a:rPr lang="en-US" baseline="0" dirty="0" smtClean="0"/>
              <a:t>-IE: patient weaning from vent and reducing sedation medication</a:t>
            </a:r>
          </a:p>
          <a:p>
            <a:r>
              <a:rPr lang="en-US" baseline="0" dirty="0" smtClean="0"/>
              <a:t>-Rhythm and tempo of music can be used to synchronize or entrain body rhythms, such as, HR, R pattern, with resultant changes in physiological states</a:t>
            </a:r>
          </a:p>
          <a:p>
            <a:r>
              <a:rPr lang="en-US" baseline="0" dirty="0" smtClean="0"/>
              <a:t>-Less than 80 beats per minute with fluid, regular rhythm can be used to promote relaxation</a:t>
            </a:r>
          </a:p>
          <a:p>
            <a:r>
              <a:rPr lang="en-US" baseline="0" dirty="0" smtClean="0"/>
              <a:t>-Use at appropriate times… don</a:t>
            </a:r>
            <a:r>
              <a:rPr lang="fr-FR" baseline="0" dirty="0" smtClean="0"/>
              <a:t>’</a:t>
            </a:r>
            <a:r>
              <a:rPr lang="en-US" baseline="0" dirty="0" smtClean="0"/>
              <a:t>t have Lady </a:t>
            </a:r>
            <a:r>
              <a:rPr lang="en-US" baseline="0" dirty="0" err="1" smtClean="0"/>
              <a:t>GaGa</a:t>
            </a:r>
            <a:r>
              <a:rPr lang="en-US" baseline="0" dirty="0" smtClean="0"/>
              <a:t> on when your patients heart rate is in 150s </a:t>
            </a:r>
            <a:r>
              <a:rPr lang="en-US" baseline="0" dirty="0" err="1" smtClean="0"/>
              <a:t>tachying</a:t>
            </a:r>
            <a:r>
              <a:rPr lang="en-US" baseline="0" dirty="0" smtClean="0"/>
              <a:t> away or if stroke and high ICPs or procedures</a:t>
            </a:r>
            <a:endParaRPr lang="en-US" dirty="0" smtClean="0"/>
          </a:p>
          <a:p>
            <a:r>
              <a:rPr lang="en-US" dirty="0" smtClean="0"/>
              <a:t>-Studies focus</a:t>
            </a:r>
            <a:r>
              <a:rPr lang="en-US" baseline="0" dirty="0" smtClean="0"/>
              <a:t> on using music to reduce stress and anxiety in cardiovascular and critically patients</a:t>
            </a:r>
          </a:p>
          <a:p>
            <a:r>
              <a:rPr lang="en-US" baseline="0" dirty="0" smtClean="0"/>
              <a:t>-In a randomized controlled trial, a sample of 80 patients with a presumptive dx of acute MI in a critical care unit were assessed to see if music therapy was effective in reducing stress, Music therapy group received 3 sessions for 2 days and results found that the patients who received music therapy had fewer physiologic indicators of stress &amp; lower incidence of cardiac complications then the control group</a:t>
            </a:r>
          </a:p>
          <a:p>
            <a:r>
              <a:rPr lang="en-US" dirty="0" smtClean="0"/>
              <a:t>-Review of 7 clinical</a:t>
            </a:r>
            <a:r>
              <a:rPr lang="en-US" baseline="0" dirty="0" smtClean="0"/>
              <a:t> trial, 375 ventilated patients, studies displayed a decrease in HR, BP, RR, and state trait anxiety index but no significant change in ventilator days</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20</a:t>
            </a:fld>
            <a:endParaRPr lang="en-US"/>
          </a:p>
        </p:txBody>
      </p:sp>
    </p:spTree>
    <p:extLst>
      <p:ext uri="{BB962C8B-B14F-4D97-AF65-F5344CB8AC3E}">
        <p14:creationId xmlns:p14="http://schemas.microsoft.com/office/powerpoint/2010/main" val="1459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What is humor?</a:t>
            </a:r>
            <a:r>
              <a:rPr lang="en-US" baseline="0" dirty="0" smtClean="0"/>
              <a:t> </a:t>
            </a:r>
            <a:r>
              <a:rPr lang="en-US" dirty="0" smtClean="0"/>
              <a:t>An form of communication that leads to laughter, smiling, or feeling of amusement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Why is it important?  Humor and laughter can improve one’s ability to cope with difficulties. Enhance the well-being of the patient, enhance the relationship between the nurse and the patient, and to bring hope and joy to the situation – including their loved ones. Outlet for stress for patient and nurses.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How can it be used? Can be used as </a:t>
            </a:r>
            <a:r>
              <a:rPr lang="en-US" dirty="0" err="1" smtClean="0"/>
              <a:t>monotherapy</a:t>
            </a:r>
            <a:r>
              <a:rPr lang="en-US" dirty="0" smtClean="0"/>
              <a:t> or with other therapies.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Are there any precautions in using humor? The timing of the use of humor in the clinical setting is crucial to its success.</a:t>
            </a:r>
          </a:p>
          <a:p>
            <a:r>
              <a:rPr lang="en-US" dirty="0" smtClean="0"/>
              <a:t>Example</a:t>
            </a:r>
            <a:r>
              <a:rPr lang="en-US" baseline="0" dirty="0" smtClean="0"/>
              <a:t> of humor:  showing a patient a funny picture, telling them a joke, showing the patient a funny video clip</a:t>
            </a:r>
            <a:endParaRPr lang="en-US" dirty="0"/>
          </a:p>
        </p:txBody>
      </p:sp>
      <p:sp>
        <p:nvSpPr>
          <p:cNvPr id="4" name="Slide Number Placeholder 3"/>
          <p:cNvSpPr>
            <a:spLocks noGrp="1"/>
          </p:cNvSpPr>
          <p:nvPr>
            <p:ph type="sldNum" sz="quarter" idx="10"/>
          </p:nvPr>
        </p:nvSpPr>
        <p:spPr/>
        <p:txBody>
          <a:bodyPr/>
          <a:lstStyle/>
          <a:p>
            <a:fld id="{A6A23E01-8B63-4D1E-AC5F-52DA6FABE1A4}"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it? </a:t>
            </a:r>
            <a:r>
              <a:rPr lang="en-US" sz="1200" b="0" i="0" kern="1200" dirty="0" smtClean="0">
                <a:solidFill>
                  <a:schemeClr val="tx1"/>
                </a:solidFill>
                <a:latin typeface="+mn-lt"/>
                <a:ea typeface="+mn-ea"/>
                <a:cs typeface="+mn-cs"/>
              </a:rPr>
              <a:t>The use of electronic monitoring of an automatic bodily function to train someone to acquire voluntary control of that function.</a:t>
            </a:r>
          </a:p>
          <a:p>
            <a:r>
              <a:rPr lang="en-US" sz="1200" b="0" i="0" kern="1200" dirty="0" smtClean="0">
                <a:solidFill>
                  <a:schemeClr val="tx1"/>
                </a:solidFill>
                <a:latin typeface="+mn-lt"/>
                <a:ea typeface="+mn-ea"/>
                <a:cs typeface="+mn-cs"/>
              </a:rPr>
              <a:t>In English:  Biofeedback is when</a:t>
            </a:r>
            <a:r>
              <a:rPr lang="en-US" sz="1200" b="0" i="0" kern="1200" baseline="0" dirty="0" smtClean="0">
                <a:solidFill>
                  <a:schemeClr val="tx1"/>
                </a:solidFill>
                <a:latin typeface="+mn-lt"/>
                <a:ea typeface="+mn-ea"/>
                <a:cs typeface="+mn-cs"/>
              </a:rPr>
              <a:t> one</a:t>
            </a:r>
            <a:r>
              <a:rPr lang="en-US" sz="1200" b="0" i="0" kern="1200" dirty="0" smtClean="0">
                <a:solidFill>
                  <a:schemeClr val="tx1"/>
                </a:solidFill>
                <a:latin typeface="+mn-lt"/>
                <a:ea typeface="+mn-ea"/>
                <a:cs typeface="+mn-cs"/>
              </a:rPr>
              <a:t> connects the power of their mind and becomes aware of what</a:t>
            </a:r>
            <a:r>
              <a:rPr lang="en-US" sz="1200" b="0" i="0" kern="1200" baseline="0" dirty="0" smtClean="0">
                <a:solidFill>
                  <a:schemeClr val="tx1"/>
                </a:solidFill>
                <a:latin typeface="+mn-lt"/>
                <a:ea typeface="+mn-ea"/>
                <a:cs typeface="+mn-cs"/>
              </a:rPr>
              <a:t> is</a:t>
            </a:r>
            <a:r>
              <a:rPr lang="en-US" sz="1200" b="0" i="0" kern="1200" dirty="0" smtClean="0">
                <a:solidFill>
                  <a:schemeClr val="tx1"/>
                </a:solidFill>
                <a:latin typeface="+mn-lt"/>
                <a:ea typeface="+mn-ea"/>
                <a:cs typeface="+mn-cs"/>
              </a:rPr>
              <a:t> going on inside their body to gain more control over their health. For example, a relaxation</a:t>
            </a:r>
            <a:r>
              <a:rPr lang="en-US" sz="1200" b="0" i="0" kern="1200" baseline="0" dirty="0" smtClean="0">
                <a:solidFill>
                  <a:schemeClr val="tx1"/>
                </a:solidFill>
                <a:latin typeface="+mn-lt"/>
                <a:ea typeface="+mn-ea"/>
                <a:cs typeface="+mn-cs"/>
              </a:rPr>
              <a:t> tape helps the patient relax their muscles to reduce their blood pressure while the EMG biofeedback instrument informs the nurse of the progress.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What does the research say about biofeedback? There are</a:t>
            </a:r>
            <a:r>
              <a:rPr lang="en-US" baseline="0" dirty="0" smtClean="0"/>
              <a:t> a few benefits in the use of biofeedback for HTN control</a:t>
            </a:r>
            <a:r>
              <a:rPr lang="en-US" dirty="0" smtClean="0"/>
              <a:t>, but there was no convincing evidence that</a:t>
            </a:r>
            <a:r>
              <a:rPr lang="en-US" baseline="0" dirty="0" smtClean="0"/>
              <a:t> </a:t>
            </a:r>
            <a:r>
              <a:rPr lang="en-US" dirty="0" smtClean="0"/>
              <a:t>consistently demonstrated the effectiveness of the use of</a:t>
            </a:r>
            <a:r>
              <a:rPr lang="en-US" baseline="0" dirty="0" smtClean="0"/>
              <a:t> </a:t>
            </a:r>
            <a:r>
              <a:rPr lang="en-US" dirty="0" smtClean="0"/>
              <a:t>any particular biofeedback treatment in the control of</a:t>
            </a:r>
            <a:r>
              <a:rPr lang="en-US" baseline="0" dirty="0" smtClean="0"/>
              <a:t> </a:t>
            </a:r>
            <a:r>
              <a:rPr lang="en-US" dirty="0" smtClean="0"/>
              <a:t>essential hypertension when compared with</a:t>
            </a:r>
            <a:r>
              <a:rPr lang="en-US" baseline="0" dirty="0" smtClean="0"/>
              <a:t> </a:t>
            </a:r>
            <a:r>
              <a:rPr lang="en-US" dirty="0" smtClean="0"/>
              <a:t>pharmacotherapy, placebo, no intervention or other</a:t>
            </a:r>
            <a:r>
              <a:rPr lang="en-US" baseline="0" dirty="0" smtClean="0"/>
              <a:t> </a:t>
            </a:r>
            <a:r>
              <a:rPr lang="en-US" dirty="0" smtClean="0"/>
              <a:t>behavioral therapies. </a:t>
            </a:r>
            <a:endParaRPr lang="en-US" sz="12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6A23E01-8B63-4D1E-AC5F-52DA6FABE1A4}"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What is meditation?</a:t>
            </a:r>
            <a:r>
              <a:rPr lang="en-US" baseline="0" dirty="0" smtClean="0"/>
              <a:t> Depends on where you look! Western literature defines meditation as an exercise in which the individual focuses attention or their awareness to dwell on a single object. Meditation is also defined as a technique that allows individuals to investigate the process of their consciousness and experiences and to discover the more basic underlying qualities of their existence as an animate reality. The intense concentration utilized for meditation blocks other stimuli, allowing the person to become more aware of self.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When is meditation typically used?  Stress reduction, anxiety, and anxiety-related disorders, insomnia, and overall improvement in well-being. In</a:t>
            </a:r>
            <a:r>
              <a:rPr lang="en-US" baseline="0" dirty="0" smtClean="0"/>
              <a:t> addition, asthma, cancer, pain, depression, headache, HIV/AIDS (a study in 2003 found natural killer cell activity and number of these cells to be increased significantly). </a:t>
            </a:r>
            <a:endParaRPr lang="en-US"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Mindfulness</a:t>
            </a:r>
            <a:r>
              <a:rPr lang="en-US" baseline="0" dirty="0" smtClean="0"/>
              <a:t> meditation:  The goal of mindfulness meditation is to increase insight by becoming a detached observer of the stream of changing thoughts, feelings, drives, and visions until their nature and origin are recognized. The focus is on the relaxation response, center on breathing, and attention moves freely from each perception to the next.</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Transcendental meditation:  The person takes a word or a sound and repeats it silently over and over again while sitting in a comfortable position. Most commonly used method of meditation.</a:t>
            </a: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Evidence of efficacy can be seen by a reduction blood pressure readings, heart rate, respiratory rate. True efficacy would be evidenced through a reduction in these values over time. Research states to check blood pressure before starting meditation and meditation is not advised with a blood pressure less than 90 systolic. Meditation should be avoided in patients who are lightheaded or are dizzy. Hypotension commonly occurs after meditation so quick position changes should be avoided. </a:t>
            </a:r>
            <a:endParaRPr lang="en-US" dirty="0" smtClean="0"/>
          </a:p>
        </p:txBody>
      </p:sp>
      <p:sp>
        <p:nvSpPr>
          <p:cNvPr id="4" name="Slide Number Placeholder 3"/>
          <p:cNvSpPr>
            <a:spLocks noGrp="1"/>
          </p:cNvSpPr>
          <p:nvPr>
            <p:ph type="sldNum" sz="quarter" idx="10"/>
          </p:nvPr>
        </p:nvSpPr>
        <p:spPr/>
        <p:txBody>
          <a:bodyPr/>
          <a:lstStyle/>
          <a:p>
            <a:fld id="{A6A23E01-8B63-4D1E-AC5F-52DA6FABE1A4}"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There are many definitions to define prayer. From Latin,</a:t>
            </a:r>
            <a:r>
              <a:rPr lang="en-US" baseline="0" dirty="0" smtClean="0"/>
              <a:t> the term means to obtain by begging. Prayer is also defined as communicating with a higher being. Another definition is the lifting up of the heart and soul to a higher being. </a:t>
            </a:r>
            <a:r>
              <a:rPr lang="en-US" dirty="0" smtClean="0"/>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Existence of a higher being:  Prayer does not necessarily</a:t>
            </a:r>
            <a:r>
              <a:rPr lang="en-US" baseline="0" dirty="0" smtClean="0"/>
              <a:t> have to be equated to religion even though it commonly is. Prayer and spirituality acknowledge the existence of a Greater or Higher Being and humans have connections to this higher being.</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idea of prayer and spirituality has been apart of nursing practice for centuries and is a part of the holistic aspect of nursing. Since America is becoming such a huge melting pot; it has become increasingly important for nurses and other medical professionals to become more culturally aware. </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What does the research say about prayer/spirituality?</a:t>
            </a:r>
            <a:r>
              <a:rPr lang="en-US" baseline="0" dirty="0" smtClean="0"/>
              <a:t> Spiritual practices such as prayer generate positive emotions resulting in a reduction in ones level of stress, depression, self-esteem, or mood. A specific study example of a positive outcome with prayer/ spirituality is:  A study found that patients who prayed following cardiac surgery had a significant decline in depression at one year compared to immediately after surgery. Other studies concluded that people who went to church regularly also were more likely to engage in health-promoting behaviors such as exercising and not smoking. </a:t>
            </a:r>
            <a:endParaRPr lang="en-US" dirty="0" smtClean="0"/>
          </a:p>
        </p:txBody>
      </p:sp>
      <p:sp>
        <p:nvSpPr>
          <p:cNvPr id="4" name="Slide Number Placeholder 3"/>
          <p:cNvSpPr>
            <a:spLocks noGrp="1"/>
          </p:cNvSpPr>
          <p:nvPr>
            <p:ph type="sldNum" sz="quarter" idx="10"/>
          </p:nvPr>
        </p:nvSpPr>
        <p:spPr/>
        <p:txBody>
          <a:bodyPr/>
          <a:lstStyle/>
          <a:p>
            <a:fld id="{9AF56515-0BE3-E54C-9E71-274DFE33C160}"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meaning in memories. Lets patients know their</a:t>
            </a:r>
            <a:r>
              <a:rPr lang="en-US" baseline="0" dirty="0" smtClean="0"/>
              <a:t> still a person. </a:t>
            </a:r>
            <a:endParaRPr lang="en-US" dirty="0"/>
          </a:p>
        </p:txBody>
      </p:sp>
      <p:sp>
        <p:nvSpPr>
          <p:cNvPr id="4" name="Slide Number Placeholder 3"/>
          <p:cNvSpPr>
            <a:spLocks noGrp="1"/>
          </p:cNvSpPr>
          <p:nvPr>
            <p:ph type="sldNum" sz="quarter" idx="10"/>
          </p:nvPr>
        </p:nvSpPr>
        <p:spPr/>
        <p:txBody>
          <a:bodyPr/>
          <a:lstStyle/>
          <a:p>
            <a:fld id="{9052FF4F-B49E-430A-AE56-6057DB7FC6CD}" type="slidenum">
              <a:rPr lang="en-US" smtClean="0"/>
              <a:pPr/>
              <a:t>26</a:t>
            </a:fld>
            <a:endParaRPr lang="en-US"/>
          </a:p>
        </p:txBody>
      </p:sp>
    </p:spTree>
    <p:extLst>
      <p:ext uri="{BB962C8B-B14F-4D97-AF65-F5344CB8AC3E}">
        <p14:creationId xmlns:p14="http://schemas.microsoft.com/office/powerpoint/2010/main" val="251373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Focus on energy originating in or near the body and</a:t>
            </a:r>
            <a:r>
              <a:rPr lang="en-US" baseline="0" dirty="0" smtClean="0"/>
              <a:t> energy coming from other sources</a:t>
            </a:r>
          </a:p>
          <a:p>
            <a:pPr marL="171450" indent="-171450">
              <a:buFontTx/>
              <a:buChar char="-"/>
            </a:pPr>
            <a:r>
              <a:rPr lang="en-US" baseline="0" dirty="0" smtClean="0"/>
              <a:t>Most cultures have a word for energy such as Qi in China</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28</a:t>
            </a:fld>
            <a:endParaRPr lang="en-US"/>
          </a:p>
        </p:txBody>
      </p:sp>
    </p:spTree>
    <p:extLst>
      <p:ext uri="{BB962C8B-B14F-4D97-AF65-F5344CB8AC3E}">
        <p14:creationId xmlns:p14="http://schemas.microsoft.com/office/powerpoint/2010/main" val="78426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Uses gentle energy-based techniques to influence and support the human energy system within</a:t>
            </a:r>
            <a:r>
              <a:rPr lang="en-US" baseline="0" dirty="0" smtClean="0"/>
              <a:t> the body (energy centers) and surrounding the body (energy fields)</a:t>
            </a:r>
          </a:p>
          <a:p>
            <a:pPr marL="171450" indent="-171450">
              <a:buFontTx/>
              <a:buChar char="-"/>
            </a:pPr>
            <a:r>
              <a:rPr lang="en-US" baseline="0" dirty="0" smtClean="0"/>
              <a:t>Focuses on creating an energetic balance of the whole body rather than on a dysfunctional part; it opens energy blockages and creates an environment that is conducive for self-healing</a:t>
            </a:r>
            <a:endParaRPr lang="en-US" dirty="0" smtClean="0"/>
          </a:p>
          <a:p>
            <a:r>
              <a:rPr lang="en-US" dirty="0" smtClean="0"/>
              <a:t>-Cultural</a:t>
            </a:r>
            <a:r>
              <a:rPr lang="en-US" baseline="0" dirty="0" smtClean="0"/>
              <a:t> differences- Eastern: based on energy channels (meridians), energy fields (auras), &amp; energy centers (chakras) &amp; professionals use hands to influence flow of energy to promote balance &amp; healing; Western focuses on energy to physiological changes that occur at the cellular level from touch therapies that are believed to influence healing; now blending the two has led to different touch therapies and one of them being healing touch </a:t>
            </a:r>
          </a:p>
          <a:p>
            <a:pPr marL="171450" indent="-171450">
              <a:buFontTx/>
              <a:buChar char="-"/>
            </a:pPr>
            <a:r>
              <a:rPr lang="en-US" baseline="0" dirty="0" smtClean="0"/>
              <a:t>Model is from an article of applying healing touch in the acute care setting; example one study found a high abundance of large amplitude alpha brain activity through an EEG in the subjects receiving healing touch with eyes opened and closed. This demonstrated a state of deep relaxation </a:t>
            </a:r>
          </a:p>
          <a:p>
            <a:pPr marL="171450" indent="-171450">
              <a:buFontTx/>
              <a:buChar char="-"/>
            </a:pPr>
            <a:r>
              <a:rPr lang="en-US" dirty="0" smtClean="0"/>
              <a:t>HT</a:t>
            </a:r>
            <a:r>
              <a:rPr lang="en-US" baseline="0" dirty="0" smtClean="0"/>
              <a:t> in CABG recovery patient: 237 study subjects from an acute-care hospital in a large city </a:t>
            </a:r>
            <a:r>
              <a:rPr lang="en-US" baseline="0" dirty="0" err="1" smtClean="0"/>
              <a:t>randomised</a:t>
            </a:r>
            <a:r>
              <a:rPr lang="en-US" baseline="0" dirty="0" smtClean="0"/>
              <a:t> into 1 of 3 groups (HT, control, visitor). Results showed no significant decrease in use of pain medication, anti-emetic meds, incidence in </a:t>
            </a:r>
            <a:r>
              <a:rPr lang="en-US" baseline="0" dirty="0" err="1" smtClean="0"/>
              <a:t>afib</a:t>
            </a:r>
            <a:r>
              <a:rPr lang="en-US" baseline="0" dirty="0" smtClean="0"/>
              <a:t>.  Significant decrease in anxiety scores (P=0.04) and length of stay 5.8 (80%) compared to 6.5 ( 62%) &amp; 6.0 (70%)  in subjects who received HT</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29</a:t>
            </a:fld>
            <a:endParaRPr lang="en-US"/>
          </a:p>
        </p:txBody>
      </p:sp>
    </p:spTree>
    <p:extLst>
      <p:ext uri="{BB962C8B-B14F-4D97-AF65-F5344CB8AC3E}">
        <p14:creationId xmlns:p14="http://schemas.microsoft.com/office/powerpoint/2010/main" val="711172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From</a:t>
            </a:r>
            <a:r>
              <a:rPr lang="en-US" baseline="0" dirty="0" smtClean="0"/>
              <a:t> two Japanese words: </a:t>
            </a:r>
            <a:r>
              <a:rPr lang="en-US" baseline="0" dirty="0" err="1" smtClean="0"/>
              <a:t>Rei</a:t>
            </a:r>
            <a:r>
              <a:rPr lang="en-US" baseline="0" dirty="0" smtClean="0"/>
              <a:t> (universal) and Ki (life force energy that flows throughout all living things)</a:t>
            </a:r>
            <a:endParaRPr lang="en-US" dirty="0" smtClean="0"/>
          </a:p>
          <a:p>
            <a:r>
              <a:rPr lang="en-US" dirty="0" smtClean="0"/>
              <a:t>-Spiritual guided life force energy or universal life force</a:t>
            </a:r>
            <a:r>
              <a:rPr lang="en-US" baseline="0" dirty="0" smtClean="0"/>
              <a:t> energy- when Ki energy is unrestricted, there is thought to be less susceptibility to illness or imbalances of mind, body, or spirit</a:t>
            </a:r>
          </a:p>
          <a:p>
            <a:r>
              <a:rPr lang="en-US" dirty="0" smtClean="0"/>
              <a:t>-Emphasis</a:t>
            </a:r>
            <a:r>
              <a:rPr lang="en-US" baseline="0" dirty="0" smtClean="0"/>
              <a:t> on healing, not cure -Also thought to reduce inflammation, relieve pain and stress</a:t>
            </a:r>
          </a:p>
          <a:p>
            <a:r>
              <a:rPr lang="en-US" baseline="0" dirty="0" smtClean="0"/>
              <a:t>-Person needs to become attuned to the energy to use it </a:t>
            </a:r>
          </a:p>
          <a:p>
            <a:r>
              <a:rPr lang="en-US" baseline="0" dirty="0" smtClean="0"/>
              <a:t>-Refers to the healing system and to the process of accessing the energy</a:t>
            </a:r>
          </a:p>
          <a:p>
            <a:r>
              <a:rPr lang="en-US" baseline="0" dirty="0" smtClean="0"/>
              <a:t>-A </a:t>
            </a:r>
            <a:r>
              <a:rPr lang="en-US" baseline="0" dirty="0" err="1" smtClean="0"/>
              <a:t>randomised</a:t>
            </a:r>
            <a:r>
              <a:rPr lang="en-US" baseline="0" dirty="0" smtClean="0"/>
              <a:t>, </a:t>
            </a:r>
            <a:r>
              <a:rPr lang="en-US" baseline="0" dirty="0" err="1" smtClean="0"/>
              <a:t>semidouble</a:t>
            </a:r>
            <a:r>
              <a:rPr lang="en-US" baseline="0" dirty="0" smtClean="0"/>
              <a:t>-blind, placebo-controlled study assessed Reiki therapy to alleviate pain and improve mobility and quality of life in 207 subjects with type 2 DM and painful diabetic neuropathy. Compared with baseline, the total score for pain descriptors improved greatly (P=&lt;0.05 in the Reiki group over the control group but the final pain scores were not significantly different btw groups</a:t>
            </a:r>
          </a:p>
          <a:p>
            <a:r>
              <a:rPr lang="en-US" baseline="0" dirty="0" smtClean="0"/>
              <a:t>- In the Epidemiology of Diabetes Intervention and Complications questionnaire displayed minor improvement with Reiki group (P=0.05)</a:t>
            </a:r>
          </a:p>
          <a:p>
            <a:r>
              <a:rPr lang="en-US" dirty="0" smtClean="0"/>
              <a:t>-A</a:t>
            </a:r>
            <a:r>
              <a:rPr lang="en-US" baseline="0" dirty="0" smtClean="0"/>
              <a:t> </a:t>
            </a:r>
            <a:r>
              <a:rPr lang="en-US" baseline="0" dirty="0" err="1" smtClean="0"/>
              <a:t>randomised</a:t>
            </a:r>
            <a:r>
              <a:rPr lang="en-US" baseline="0" dirty="0" smtClean="0"/>
              <a:t> study of 37 inpatients at a hospital recovering from ACS received either Reiki, classical music intervention, or resting control while undergoing continuous EEG monitoring. Reiki </a:t>
            </a:r>
            <a:r>
              <a:rPr lang="en-US" baseline="0" dirty="0" err="1" smtClean="0"/>
              <a:t>tx</a:t>
            </a:r>
            <a:r>
              <a:rPr lang="en-US" baseline="0" dirty="0" smtClean="0"/>
              <a:t> increased positive emotional states from baseline compared to other two groups (p=&lt;0.05). Increased high </a:t>
            </a:r>
            <a:r>
              <a:rPr lang="en-US" baseline="0" dirty="0" err="1" smtClean="0"/>
              <a:t>freqeuncy</a:t>
            </a:r>
            <a:r>
              <a:rPr lang="en-US" baseline="0" dirty="0" smtClean="0"/>
              <a:t> heart rate variability increased from baseline (p=0.02) and displayed a significant increase in vagal activity. No change in control group and decreased in music group. Findings suggest a potential clinical role for Reiki in post-ACS </a:t>
            </a:r>
            <a:r>
              <a:rPr lang="en-US" baseline="0" dirty="0" err="1" smtClean="0"/>
              <a:t>inpt</a:t>
            </a:r>
            <a:r>
              <a:rPr lang="en-US" baseline="0" dirty="0" smtClean="0"/>
              <a:t> setting but should research if </a:t>
            </a:r>
            <a:r>
              <a:rPr lang="en-US" baseline="0" dirty="0" err="1" smtClean="0"/>
              <a:t>tx</a:t>
            </a:r>
            <a:r>
              <a:rPr lang="en-US" baseline="0" dirty="0" smtClean="0"/>
              <a:t> over a longer period of time can generate lasting benefits for autonomic balance and psychological well-being</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30</a:t>
            </a:fld>
            <a:endParaRPr lang="en-US"/>
          </a:p>
        </p:txBody>
      </p:sp>
    </p:spTree>
    <p:extLst>
      <p:ext uri="{BB962C8B-B14F-4D97-AF65-F5344CB8AC3E}">
        <p14:creationId xmlns:p14="http://schemas.microsoft.com/office/powerpoint/2010/main" val="129676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center for CAM</a:t>
            </a:r>
            <a:endParaRPr lang="en-US" dirty="0"/>
          </a:p>
        </p:txBody>
      </p:sp>
      <p:sp>
        <p:nvSpPr>
          <p:cNvPr id="4" name="Slide Number Placeholder 3"/>
          <p:cNvSpPr>
            <a:spLocks noGrp="1"/>
          </p:cNvSpPr>
          <p:nvPr>
            <p:ph type="sldNum" sz="quarter" idx="10"/>
          </p:nvPr>
        </p:nvSpPr>
        <p:spPr/>
        <p:txBody>
          <a:bodyPr/>
          <a:lstStyle/>
          <a:p>
            <a:fld id="{9052FF4F-B49E-430A-AE56-6057DB7FC6CD}" type="slidenum">
              <a:rPr lang="en-US" smtClean="0"/>
              <a:pPr/>
              <a:t>5</a:t>
            </a:fld>
            <a:endParaRPr lang="en-US"/>
          </a:p>
        </p:txBody>
      </p:sp>
    </p:spTree>
    <p:extLst>
      <p:ext uri="{BB962C8B-B14F-4D97-AF65-F5344CB8AC3E}">
        <p14:creationId xmlns:p14="http://schemas.microsoft.com/office/powerpoint/2010/main" val="1985204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massage comes from the Arabic and means to press gently. </a:t>
            </a:r>
          </a:p>
          <a:p>
            <a:r>
              <a:rPr lang="en-US" dirty="0" smtClean="0"/>
              <a:t>Most common form of Manipulative and Body-Based Therapies but frequency of use has decreased</a:t>
            </a:r>
            <a:r>
              <a:rPr lang="en-US" baseline="0" dirty="0" smtClean="0"/>
              <a:t> due to nurses being “too busy”. Some institutions have massage therapists on staff with patients paying for these services.  Massage is often combined with other therapies such as music, aromatherapy, acupressure, and simple touch, so it is difficult to differentiate the specific effects of massage from those resulting from a combination of therapies. </a:t>
            </a:r>
          </a:p>
          <a:p>
            <a:r>
              <a:rPr lang="en-US" baseline="0" dirty="0" smtClean="0"/>
              <a:t>The benefits to massage is the production of relaxation, improvement in sleep, and reduction in pain. Massage has been shown to decrease blood pressure, heart rate, and skin temperature. </a:t>
            </a:r>
          </a:p>
          <a:p>
            <a:r>
              <a:rPr lang="en-US" baseline="0" dirty="0" smtClean="0"/>
              <a:t>Some people may be against massage due to previous negative experiences. Other people may be hypersensitive to touch. Massage is </a:t>
            </a:r>
            <a:r>
              <a:rPr lang="en-US" dirty="0" smtClean="0"/>
              <a:t>appropriate for the patient with moderate to severe dementia of the Alzheimer’s type to </a:t>
            </a:r>
            <a:r>
              <a:rPr lang="en-US" sz="1200" kern="1200" dirty="0" smtClean="0">
                <a:solidFill>
                  <a:schemeClr val="tx1"/>
                </a:solidFill>
                <a:latin typeface="+mn-lt"/>
                <a:ea typeface="+mn-ea"/>
                <a:cs typeface="+mn-cs"/>
              </a:rPr>
              <a:t>decrease anxiety and emotional distress and increase relaxation. </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 is</a:t>
            </a:r>
            <a:r>
              <a:rPr lang="en-US" baseline="0" dirty="0" smtClean="0"/>
              <a:t> defined as any bodily movement produced by skeletal muscles that results in caloric expenditure. There are many other definitions depending upon the discipline. </a:t>
            </a:r>
            <a:endParaRPr lang="en-US" dirty="0" smtClean="0"/>
          </a:p>
          <a:p>
            <a:r>
              <a:rPr lang="en-US" dirty="0" smtClean="0"/>
              <a:t>There</a:t>
            </a:r>
            <a:r>
              <a:rPr lang="en-US" baseline="0" dirty="0" smtClean="0"/>
              <a:t> are many benefits to exercise. Mortality and morbidity are reduced in physically fit individuals compared with sedentary individuals. The effects of exercise have been linked to many positive physiological and psychological responses, including a reduction in stress and an increased sense of well-being. There are multiple risks associated with being sedentary, including:  coronary heart disease, diabetes, colon cancer, hip fractures, hypertension, and obesity. </a:t>
            </a:r>
            <a:endParaRPr lang="en-US" dirty="0" smtClean="0"/>
          </a:p>
          <a:p>
            <a:r>
              <a:rPr lang="en-US" dirty="0" smtClean="0"/>
              <a:t>Examples of exercise in the CC arena: OT/PT, stretcher chair</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Recommendations for patients:</a:t>
            </a:r>
            <a:r>
              <a:rPr lang="en-US" baseline="0" dirty="0" smtClean="0"/>
              <a:t> t</a:t>
            </a:r>
            <a:r>
              <a:rPr lang="en-US" sz="1200" b="0" i="0" kern="1200" dirty="0" smtClean="0">
                <a:solidFill>
                  <a:schemeClr val="tx1"/>
                </a:solidFill>
                <a:latin typeface="+mn-lt"/>
                <a:ea typeface="+mn-ea"/>
                <a:cs typeface="+mn-cs"/>
              </a:rPr>
              <a:t>he CDC and the American College of Sports Medicine (ACSM) recommend that individuals should engage in 30 minutes or more of moderate-intensity physical activity on most (preferably all) days of the week</a:t>
            </a:r>
            <a:endParaRPr lang="en-US" dirty="0" smtClean="0"/>
          </a:p>
        </p:txBody>
      </p:sp>
      <p:sp>
        <p:nvSpPr>
          <p:cNvPr id="4" name="Slide Number Placeholder 3"/>
          <p:cNvSpPr>
            <a:spLocks noGrp="1"/>
          </p:cNvSpPr>
          <p:nvPr>
            <p:ph type="sldNum" sz="quarter" idx="10"/>
          </p:nvPr>
        </p:nvSpPr>
        <p:spPr/>
        <p:txBody>
          <a:bodyPr/>
          <a:lstStyle/>
          <a:p>
            <a:fld id="{9AF56515-0BE3-E54C-9E71-274DFE33C160}"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0" dirty="0" smtClean="0"/>
              <a:t>Progressive Muscle Relaxation is defined as bringing</a:t>
            </a:r>
            <a:r>
              <a:rPr lang="en-US" b="0" baseline="0" dirty="0" smtClean="0"/>
              <a:t> awareness to the muscle in the body and the tension that exists in them, and reducing this tension. Awareness can be achieved either by tensing the muscles even more and then releasing the tension or by focusing attention on the muscles and imaging them being free of tension. </a:t>
            </a:r>
            <a:endParaRPr lang="en-US" b="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Involved in many other complementary therapies in nursing</a:t>
            </a:r>
            <a:r>
              <a:rPr lang="en-US" baseline="0" dirty="0" smtClean="0"/>
              <a:t>; such as, guided imagery, yoga, breathing exercises, decreasing anxiety, and promoting comfort.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What does the research say?</a:t>
            </a:r>
            <a:r>
              <a:rPr lang="en-US" baseline="0" dirty="0" smtClean="0"/>
              <a:t> Progressive muscle relaxation decreases the body’s oxygen consumption, metabolic rate, respiratory rate, muscle tension, PVC’s, blood pressure, and alpha brain waves.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When is it typically used?</a:t>
            </a:r>
            <a:r>
              <a:rPr lang="en-US" baseline="0" dirty="0" smtClean="0"/>
              <a:t> Stress reduction, pain reduction, health promotion, insomnia, HTN, cardiac rehab. </a:t>
            </a:r>
            <a:endParaRPr lang="en-US" dirty="0" smtClean="0"/>
          </a:p>
        </p:txBody>
      </p:sp>
      <p:sp>
        <p:nvSpPr>
          <p:cNvPr id="4" name="Slide Number Placeholder 3"/>
          <p:cNvSpPr>
            <a:spLocks noGrp="1"/>
          </p:cNvSpPr>
          <p:nvPr>
            <p:ph type="sldNum" sz="quarter" idx="10"/>
          </p:nvPr>
        </p:nvSpPr>
        <p:spPr/>
        <p:txBody>
          <a:bodyPr/>
          <a:lstStyle/>
          <a:p>
            <a:fld id="{9AF56515-0BE3-E54C-9E71-274DFE33C160}"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 supplement containing the antioxidant coenzyme Q10 (CoQ10) improved outcomes in patients with moderate-to-severe chronic heart failure, a small placebo-controlled trial showed.</a:t>
            </a:r>
          </a:p>
          <a:p>
            <a:pPr marL="228600" indent="-228600">
              <a:buAutoNum type="arabicPeriod"/>
            </a:pPr>
            <a:endParaRPr lang="en-US" dirty="0" smtClean="0"/>
          </a:p>
          <a:p>
            <a:r>
              <a:rPr lang="en-US" dirty="0" smtClean="0"/>
              <a:t>2. No difference at 3 </a:t>
            </a:r>
            <a:r>
              <a:rPr lang="en-US" dirty="0" smtClean="0"/>
              <a:t>months </a:t>
            </a:r>
            <a:r>
              <a:rPr lang="en-US" dirty="0" smtClean="0"/>
              <a:t>but at 2 years, the patients who received the supplement had a significantly lower rate of major adverse cardiovascular events than those who did not take CoQ10 .</a:t>
            </a:r>
          </a:p>
          <a:p>
            <a:endParaRPr lang="en-US" dirty="0" smtClean="0"/>
          </a:p>
          <a:p>
            <a:r>
              <a:rPr lang="en-US" dirty="0" smtClean="0"/>
              <a:t>3. Both all-cause and cardiovascular mortality were significantly reduced in the supplement group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30–50% residual CoQ10 is accompanied by increased ROS production and cell death. Our results confirm that varying degrees of CoQ10 deficiency</a:t>
            </a:r>
          </a:p>
          <a:p>
            <a:r>
              <a:rPr lang="en-US" sz="1200" b="0" i="0" u="none" strike="noStrike" kern="1200" baseline="0" dirty="0" smtClean="0">
                <a:solidFill>
                  <a:schemeClr val="tx1"/>
                </a:solidFill>
                <a:latin typeface="+mn-lt"/>
                <a:ea typeface="+mn-ea"/>
                <a:cs typeface="+mn-cs"/>
              </a:rPr>
              <a:t>cause variable defects of ATP synthesis and oxidative stress. These findings may lead to more rational therapeutic strategies for CoQ10 deficiency</a:t>
            </a:r>
            <a:endParaRPr lang="en-US" b="0" dirty="0"/>
          </a:p>
        </p:txBody>
      </p:sp>
      <p:sp>
        <p:nvSpPr>
          <p:cNvPr id="4" name="Slide Number Placeholder 3"/>
          <p:cNvSpPr>
            <a:spLocks noGrp="1"/>
          </p:cNvSpPr>
          <p:nvPr>
            <p:ph type="sldNum" sz="quarter" idx="10"/>
          </p:nvPr>
        </p:nvSpPr>
        <p:spPr/>
        <p:txBody>
          <a:bodyPr/>
          <a:lstStyle/>
          <a:p>
            <a:fld id="{9052FF4F-B49E-430A-AE56-6057DB7FC6CD}" type="slidenum">
              <a:rPr lang="en-US" smtClean="0"/>
              <a:pPr/>
              <a:t>36</a:t>
            </a:fld>
            <a:endParaRPr lang="en-US"/>
          </a:p>
        </p:txBody>
      </p:sp>
    </p:spTree>
    <p:extLst>
      <p:ext uri="{BB962C8B-B14F-4D97-AF65-F5344CB8AC3E}">
        <p14:creationId xmlns:p14="http://schemas.microsoft.com/office/powerpoint/2010/main" val="1020894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Meta-analysis used ten trials including 855 patients with chronic heart failure (New York Heart Association classes I to III)</a:t>
            </a:r>
          </a:p>
          <a:p>
            <a:endParaRPr lang="en-US" dirty="0"/>
          </a:p>
        </p:txBody>
      </p:sp>
      <p:sp>
        <p:nvSpPr>
          <p:cNvPr id="4" name="Slide Number Placeholder 3"/>
          <p:cNvSpPr>
            <a:spLocks noGrp="1"/>
          </p:cNvSpPr>
          <p:nvPr>
            <p:ph type="sldNum" sz="quarter" idx="10"/>
          </p:nvPr>
        </p:nvSpPr>
        <p:spPr/>
        <p:txBody>
          <a:bodyPr/>
          <a:lstStyle/>
          <a:p>
            <a:fld id="{9052FF4F-B49E-430A-AE56-6057DB7FC6CD}" type="slidenum">
              <a:rPr lang="en-US" smtClean="0"/>
              <a:pPr/>
              <a:t>37</a:t>
            </a:fld>
            <a:endParaRPr lang="en-US"/>
          </a:p>
        </p:txBody>
      </p:sp>
    </p:spTree>
    <p:extLst>
      <p:ext uri="{BB962C8B-B14F-4D97-AF65-F5344CB8AC3E}">
        <p14:creationId xmlns:p14="http://schemas.microsoft.com/office/powerpoint/2010/main" val="2557491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A total of 18 studies were included in the meta-analysis: 13 studies on black tea and 5 studies on green tea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Our data do not support a protective role of black tea against CAD. The limited data available on green tea support a tentative</a:t>
            </a:r>
          </a:p>
          <a:p>
            <a:r>
              <a:rPr lang="en-US" sz="1200" b="0" i="0" u="none" strike="noStrike" kern="1200" baseline="0" dirty="0" smtClean="0">
                <a:solidFill>
                  <a:schemeClr val="tx1"/>
                </a:solidFill>
                <a:latin typeface="+mn-lt"/>
                <a:ea typeface="+mn-ea"/>
                <a:cs typeface="+mn-cs"/>
              </a:rPr>
              <a:t>association of green tea consumption with a reduced risk of CAD. However, additional studies are needed to make a convincing</a:t>
            </a:r>
          </a:p>
          <a:p>
            <a:r>
              <a:rPr lang="en-US" sz="1200" b="0" i="0" u="none" strike="noStrike" kern="1200" baseline="0" dirty="0" smtClean="0">
                <a:solidFill>
                  <a:schemeClr val="tx1"/>
                </a:solidFill>
                <a:latin typeface="+mn-lt"/>
                <a:ea typeface="+mn-ea"/>
                <a:cs typeface="+mn-cs"/>
              </a:rPr>
              <a:t>case for this association.</a:t>
            </a:r>
            <a:endParaRPr lang="en-US" dirty="0"/>
          </a:p>
        </p:txBody>
      </p:sp>
      <p:sp>
        <p:nvSpPr>
          <p:cNvPr id="4" name="Slide Number Placeholder 3"/>
          <p:cNvSpPr>
            <a:spLocks noGrp="1"/>
          </p:cNvSpPr>
          <p:nvPr>
            <p:ph type="sldNum" sz="quarter" idx="10"/>
          </p:nvPr>
        </p:nvSpPr>
        <p:spPr/>
        <p:txBody>
          <a:bodyPr/>
          <a:lstStyle/>
          <a:p>
            <a:fld id="{9052FF4F-B49E-430A-AE56-6057DB7FC6CD}" type="slidenum">
              <a:rPr lang="en-US" smtClean="0"/>
              <a:pPr/>
              <a:t>38</a:t>
            </a:fld>
            <a:endParaRPr lang="en-US"/>
          </a:p>
        </p:txBody>
      </p:sp>
    </p:spTree>
    <p:extLst>
      <p:ext uri="{BB962C8B-B14F-4D97-AF65-F5344CB8AC3E}">
        <p14:creationId xmlns:p14="http://schemas.microsoft.com/office/powerpoint/2010/main" val="4150713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as ACNPs we understand the use of CAM, know the interactions btw the non-mainstream therapies and conventional therapy, when we can implement or suggest CAM to a patient or family </a:t>
            </a:r>
          </a:p>
          <a:p>
            <a:r>
              <a:rPr lang="en-US" baseline="0" dirty="0" smtClean="0"/>
              <a:t>-Could implement when a patient is feeling anxiety, stress, pain</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39</a:t>
            </a:fld>
            <a:endParaRPr lang="en-US"/>
          </a:p>
        </p:txBody>
      </p:sp>
    </p:spTree>
    <p:extLst>
      <p:ext uri="{BB962C8B-B14F-4D97-AF65-F5344CB8AC3E}">
        <p14:creationId xmlns:p14="http://schemas.microsoft.com/office/powerpoint/2010/main" val="1490819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a:t>
            </a:r>
            <a:r>
              <a:rPr lang="en-US" baseline="0" dirty="0" smtClean="0"/>
              <a:t> </a:t>
            </a:r>
            <a:r>
              <a:rPr lang="en-US" dirty="0" smtClean="0"/>
              <a:t>C</a:t>
            </a:r>
            <a:r>
              <a:rPr lang="en-US" baseline="0" dirty="0" smtClean="0"/>
              <a:t> </a:t>
            </a:r>
          </a:p>
          <a:p>
            <a:endParaRPr lang="en-US" baseline="0" dirty="0" smtClean="0"/>
          </a:p>
          <a:p>
            <a:r>
              <a:rPr lang="en-US" baseline="0" dirty="0" smtClean="0"/>
              <a:t>A &amp; C are obvious but B: </a:t>
            </a:r>
            <a:r>
              <a:rPr lang="en-US" sz="1200" kern="1200" dirty="0" smtClean="0">
                <a:solidFill>
                  <a:schemeClr val="tx1"/>
                </a:solidFill>
                <a:latin typeface="+mn-lt"/>
                <a:ea typeface="+mn-ea"/>
                <a:cs typeface="+mn-cs"/>
              </a:rPr>
              <a:t>Many CAM techniques lower blood pressure and decrease heart rate. Clients with a history of cardiac disease may be at an increased risk for cardiac arrhythmias and would need to be monitored closely for possible complications.</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a:t>
            </a:r>
            <a:r>
              <a:rPr lang="en-US" sz="1200" kern="1200" dirty="0" smtClean="0">
                <a:solidFill>
                  <a:schemeClr val="tx1"/>
                </a:solidFill>
                <a:latin typeface="+mn-lt"/>
                <a:ea typeface="+mn-ea"/>
                <a:cs typeface="+mn-cs"/>
              </a:rPr>
              <a:t>Massage. This technique is performed by the caregiver and can result in decreased anxiety and emotional distress and increased relaxation for the client with DAT at any stage.</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44</a:t>
            </a:fld>
            <a:endParaRPr lang="en-US"/>
          </a:p>
        </p:txBody>
      </p:sp>
    </p:spTree>
    <p:extLst>
      <p:ext uri="{BB962C8B-B14F-4D97-AF65-F5344CB8AC3E}">
        <p14:creationId xmlns:p14="http://schemas.microsoft.com/office/powerpoint/2010/main" val="141573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health statistics report 2009</a:t>
            </a:r>
            <a:endParaRPr lang="en-US" dirty="0"/>
          </a:p>
        </p:txBody>
      </p:sp>
      <p:sp>
        <p:nvSpPr>
          <p:cNvPr id="4" name="Slide Number Placeholder 3"/>
          <p:cNvSpPr>
            <a:spLocks noGrp="1"/>
          </p:cNvSpPr>
          <p:nvPr>
            <p:ph type="sldNum" sz="quarter" idx="10"/>
          </p:nvPr>
        </p:nvSpPr>
        <p:spPr/>
        <p:txBody>
          <a:bodyPr/>
          <a:lstStyle/>
          <a:p>
            <a:fld id="{9052FF4F-B49E-430A-AE56-6057DB7FC6CD}" type="slidenum">
              <a:rPr lang="en-US" smtClean="0"/>
              <a:pPr/>
              <a:t>11</a:t>
            </a:fld>
            <a:endParaRPr lang="en-US"/>
          </a:p>
        </p:txBody>
      </p:sp>
    </p:spTree>
    <p:extLst>
      <p:ext uri="{BB962C8B-B14F-4D97-AF65-F5344CB8AC3E}">
        <p14:creationId xmlns:p14="http://schemas.microsoft.com/office/powerpoint/2010/main" val="3122539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45</a:t>
            </a:fld>
            <a:endParaRPr lang="en-US"/>
          </a:p>
        </p:txBody>
      </p:sp>
    </p:spTree>
    <p:extLst>
      <p:ext uri="{BB962C8B-B14F-4D97-AF65-F5344CB8AC3E}">
        <p14:creationId xmlns:p14="http://schemas.microsoft.com/office/powerpoint/2010/main" val="405797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2FF4F-B49E-430A-AE56-6057DB7FC6CD}" type="slidenum">
              <a:rPr lang="en-US" smtClean="0"/>
              <a:pPr/>
              <a:t>12</a:t>
            </a:fld>
            <a:endParaRPr lang="en-US"/>
          </a:p>
        </p:txBody>
      </p:sp>
    </p:spTree>
    <p:extLst>
      <p:ext uri="{BB962C8B-B14F-4D97-AF65-F5344CB8AC3E}">
        <p14:creationId xmlns:p14="http://schemas.microsoft.com/office/powerpoint/2010/main" val="94902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was noted in the introduction to the comparison that because CAM therapies “avoid high technology” and “offer inexpensive remedies” they may offer cost savings. </a:t>
            </a:r>
            <a:endParaRPr lang="en-US" dirty="0"/>
          </a:p>
        </p:txBody>
      </p:sp>
      <p:sp>
        <p:nvSpPr>
          <p:cNvPr id="4" name="Slide Number Placeholder 3"/>
          <p:cNvSpPr>
            <a:spLocks noGrp="1"/>
          </p:cNvSpPr>
          <p:nvPr>
            <p:ph type="sldNum" sz="quarter" idx="10"/>
          </p:nvPr>
        </p:nvSpPr>
        <p:spPr/>
        <p:txBody>
          <a:bodyPr/>
          <a:lstStyle/>
          <a:p>
            <a:fld id="{9052FF4F-B49E-430A-AE56-6057DB7FC6CD}" type="slidenum">
              <a:rPr lang="en-US" smtClean="0"/>
              <a:pPr/>
              <a:t>13</a:t>
            </a:fld>
            <a:endParaRPr lang="en-US"/>
          </a:p>
        </p:txBody>
      </p:sp>
    </p:spTree>
    <p:extLst>
      <p:ext uri="{BB962C8B-B14F-4D97-AF65-F5344CB8AC3E}">
        <p14:creationId xmlns:p14="http://schemas.microsoft.com/office/powerpoint/2010/main" val="283109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-Mind-Body Therapies encompass those that promote the mind’s capacity to have an impact on the functioning of the body</a:t>
            </a:r>
          </a:p>
          <a:p>
            <a:r>
              <a:rPr lang="en-US" dirty="0" smtClean="0"/>
              <a:t>-Emerging body</a:t>
            </a:r>
            <a:r>
              <a:rPr lang="en-US" baseline="0" dirty="0" smtClean="0"/>
              <a:t> of research… from Herbert Benson’s work in the 1960s on the effect of transcendental meditation on blood pressure to the increasing number of </a:t>
            </a:r>
            <a:r>
              <a:rPr lang="en-US" baseline="0" dirty="0" err="1" smtClean="0"/>
              <a:t>psychoneuroimmunological</a:t>
            </a:r>
            <a:r>
              <a:rPr lang="en-US" baseline="0" dirty="0" smtClean="0"/>
              <a:t> studies, the interconnectedness of the mind and body is being documented</a:t>
            </a:r>
          </a:p>
          <a:p>
            <a:r>
              <a:rPr lang="en-US" baseline="0" dirty="0" smtClean="0"/>
              <a:t>-Measurement of several outcomes, such as, physiological, psychological, and spiritual, is needed in which complementary therapies are tested.  However, these studies have challenges for identifying and measuring outcomes</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16</a:t>
            </a:fld>
            <a:endParaRPr lang="en-US"/>
          </a:p>
        </p:txBody>
      </p:sp>
    </p:spTree>
    <p:extLst>
      <p:ext uri="{BB962C8B-B14F-4D97-AF65-F5344CB8AC3E}">
        <p14:creationId xmlns:p14="http://schemas.microsoft.com/office/powerpoint/2010/main" val="306420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Presence is the physical being there and the psychological being with a patient for the purpose of meeting the patient’s health care need/</a:t>
            </a:r>
            <a:r>
              <a:rPr lang="en-US" baseline="0" dirty="0" smtClean="0"/>
              <a:t> also being present for family</a:t>
            </a:r>
            <a:endParaRPr lang="en-US" dirty="0" smtClean="0"/>
          </a:p>
          <a:p>
            <a:pPr marL="171450" indent="-171450">
              <a:buFontTx/>
              <a:buChar char="-"/>
            </a:pPr>
            <a:r>
              <a:rPr lang="en-US" dirty="0" smtClean="0"/>
              <a:t>Nurse</a:t>
            </a:r>
            <a:r>
              <a:rPr lang="en-US" baseline="0" dirty="0" smtClean="0"/>
              <a:t> needs to genuinely engage with the patient to have true presence</a:t>
            </a:r>
          </a:p>
          <a:p>
            <a:pPr marL="171450" indent="-171450">
              <a:buFontTx/>
              <a:buChar char="-"/>
            </a:pPr>
            <a:r>
              <a:rPr lang="en-US" baseline="0" dirty="0" smtClean="0"/>
              <a:t>Entails RN to show readiness, a readiness, or an availability </a:t>
            </a:r>
          </a:p>
          <a:p>
            <a:pPr marL="171450" indent="-171450">
              <a:buFontTx/>
              <a:buChar char="-"/>
            </a:pPr>
            <a:r>
              <a:rPr lang="en-US" baseline="0" dirty="0" smtClean="0"/>
              <a:t>Even if patient and RN cannot communicate verbally, the patient can perceive the presence of a caring nurse (Give example of </a:t>
            </a:r>
            <a:r>
              <a:rPr lang="en-US" baseline="0" dirty="0" err="1" smtClean="0"/>
              <a:t>pt</a:t>
            </a:r>
            <a:r>
              <a:rPr lang="en-US" baseline="0" dirty="0" smtClean="0"/>
              <a:t> on vent who may be able to write on a white board or a </a:t>
            </a:r>
            <a:r>
              <a:rPr lang="en-US" baseline="0" dirty="0" err="1" smtClean="0"/>
              <a:t>pt</a:t>
            </a:r>
            <a:r>
              <a:rPr lang="en-US" baseline="0" dirty="0" smtClean="0"/>
              <a:t> that is </a:t>
            </a:r>
            <a:r>
              <a:rPr lang="en-US" baseline="0" dirty="0" err="1" smtClean="0"/>
              <a:t>trach</a:t>
            </a:r>
            <a:r>
              <a:rPr lang="en-US" baseline="0" dirty="0" smtClean="0"/>
              <a:t> and quadriplegic)</a:t>
            </a:r>
          </a:p>
          <a:p>
            <a:pPr marL="171450" indent="-171450">
              <a:buFontTx/>
              <a:buChar char="-"/>
            </a:pPr>
            <a:r>
              <a:rPr lang="en-US" sz="1200" kern="1200" dirty="0" smtClean="0">
                <a:solidFill>
                  <a:schemeClr val="tx1"/>
                </a:solidFill>
                <a:latin typeface="+mn-lt"/>
                <a:ea typeface="+mn-ea"/>
                <a:cs typeface="+mn-cs"/>
              </a:rPr>
              <a:t>Nursing </a:t>
            </a:r>
            <a:r>
              <a:rPr lang="en-US" sz="1200" b="0" kern="1200" dirty="0" smtClean="0">
                <a:solidFill>
                  <a:schemeClr val="tx1"/>
                </a:solidFill>
                <a:latin typeface="+mn-lt"/>
                <a:ea typeface="+mn-ea"/>
                <a:cs typeface="+mn-cs"/>
              </a:rPr>
              <a:t>presence is the foundation of a long-term nurse-patient relationship that improves clinical decision making and ultimately patient outcomes. A home-based, advanced practice nurse-directed program uses presence at the heart of service delivery in an outpatient heart failure program that addresses complex healthcare needs of this patient population</a:t>
            </a:r>
          </a:p>
          <a:p>
            <a:pPr marL="0" indent="0">
              <a:buFontTx/>
              <a:buNone/>
            </a:pPr>
            <a:endParaRPr lang="en-US" sz="1200" b="0" kern="1200" dirty="0" smtClean="0">
              <a:solidFill>
                <a:schemeClr val="tx1"/>
              </a:solidFill>
              <a:latin typeface="+mn-lt"/>
              <a:ea typeface="+mn-ea"/>
              <a:cs typeface="+mn-cs"/>
            </a:endParaRPr>
          </a:p>
          <a:p>
            <a:pPr marL="0" indent="0">
              <a:buFontTx/>
              <a:buNone/>
            </a:pPr>
            <a:r>
              <a:rPr lang="en-US" sz="1200" b="0" kern="1200" dirty="0" smtClean="0">
                <a:solidFill>
                  <a:schemeClr val="tx1"/>
                </a:solidFill>
                <a:latin typeface="+mn-lt"/>
                <a:ea typeface="+mn-ea"/>
                <a:cs typeface="+mn-cs"/>
              </a:rPr>
              <a:t>-Research</a:t>
            </a:r>
            <a:r>
              <a:rPr lang="en-US" sz="1200" b="0" kern="1200" baseline="0" dirty="0" smtClean="0">
                <a:solidFill>
                  <a:schemeClr val="tx1"/>
                </a:solidFill>
                <a:latin typeface="+mn-lt"/>
                <a:ea typeface="+mn-ea"/>
                <a:cs typeface="+mn-cs"/>
              </a:rPr>
              <a:t> article: Establishing presence involved prerequisites which was self-awareness, openness, flexibility, and a willingness to embrace another person’s situation.  Nurse-patient relationship builds and continuity of care is a way to demonstrate presence for patients living with an advanced illness</a:t>
            </a:r>
          </a:p>
          <a:p>
            <a:pPr marL="0" indent="0">
              <a:buFontTx/>
              <a:buNone/>
            </a:pPr>
            <a:r>
              <a:rPr lang="en-US" sz="1200" b="0" kern="1200" baseline="0" dirty="0" smtClean="0">
                <a:solidFill>
                  <a:schemeClr val="tx1"/>
                </a:solidFill>
                <a:latin typeface="+mn-lt"/>
                <a:ea typeface="+mn-ea"/>
                <a:cs typeface="+mn-cs"/>
              </a:rPr>
              <a:t>-The impact of presence on patient outcomes such as adherence, quality of life, and patient satisfaction is unknown d/t no tool to measure presence… how do u teach presence to new nurses </a:t>
            </a:r>
          </a:p>
          <a:p>
            <a:pPr marL="0" indent="0">
              <a:buFontTx/>
              <a:buNone/>
            </a:pPr>
            <a:r>
              <a:rPr lang="en-US" sz="1200" b="0" kern="1200" baseline="0" dirty="0" smtClean="0">
                <a:solidFill>
                  <a:schemeClr val="tx1"/>
                </a:solidFill>
                <a:latin typeface="+mn-lt"/>
                <a:ea typeface="+mn-ea"/>
                <a:cs typeface="+mn-cs"/>
              </a:rPr>
              <a:t>-Evidence displayed a decrease in unplanned hospitalizations and associated costs for elderly with heart failure ‘</a:t>
            </a:r>
          </a:p>
          <a:p>
            <a:pPr marL="0" indent="0">
              <a:buFontTx/>
              <a:buNone/>
            </a:pPr>
            <a:r>
              <a:rPr lang="en-US" sz="1200" b="0" kern="1200" baseline="0" dirty="0" smtClean="0">
                <a:solidFill>
                  <a:schemeClr val="tx1"/>
                </a:solidFill>
                <a:latin typeface="+mn-lt"/>
                <a:ea typeface="+mn-ea"/>
                <a:cs typeface="+mn-cs"/>
              </a:rPr>
              <a:t>-Other studies have reported presence making patients feel safe, decrease stress, enhanced coping strategies, and mental well-being</a:t>
            </a:r>
          </a:p>
          <a:p>
            <a:pPr marL="0" indent="0">
              <a:buFontTx/>
              <a:buNone/>
            </a:pP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Telehealth</a:t>
            </a:r>
            <a:r>
              <a:rPr lang="en-US" sz="1200" b="0" kern="1200" baseline="0" dirty="0" smtClean="0">
                <a:solidFill>
                  <a:schemeClr val="tx1"/>
                </a:solidFill>
                <a:latin typeface="+mn-lt"/>
                <a:ea typeface="+mn-ea"/>
                <a:cs typeface="+mn-cs"/>
              </a:rPr>
              <a:t> and remote monitoring patients… do the nurse and the patient have to be in close physical proximity for presence to unfold?</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F56515-0BE3-E54C-9E71-274DFE33C160}" type="slidenum">
              <a:rPr lang="en-US" smtClean="0"/>
              <a:pPr/>
              <a:t>17</a:t>
            </a:fld>
            <a:endParaRPr lang="en-US"/>
          </a:p>
        </p:txBody>
      </p:sp>
    </p:spTree>
    <p:extLst>
      <p:ext uri="{BB962C8B-B14F-4D97-AF65-F5344CB8AC3E}">
        <p14:creationId xmlns:p14="http://schemas.microsoft.com/office/powerpoint/2010/main" val="313840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An interpersonal confirmation process involving all the senses in which the therapist attends with empathy to the client’s verbal and nonverbal messages to facilitate the understanding, synthesis, and interpretation of the client’s situation</a:t>
            </a:r>
          </a:p>
          <a:p>
            <a:pPr marL="171450" indent="-171450">
              <a:buFontTx/>
              <a:buChar char="-"/>
            </a:pPr>
            <a:r>
              <a:rPr lang="en-US" baseline="0" dirty="0" smtClean="0"/>
              <a:t>3 key components to show patient you are actively listening 1) rephrasing the patient’s words and thoughts to ensure clarity and accuracy 2) conveying an understanding of the speaker’s perceptions 3) asking questions and prompting in order to clarify</a:t>
            </a:r>
          </a:p>
          <a:p>
            <a:pPr marL="171450" indent="-171450">
              <a:buFontTx/>
              <a:buChar char="-"/>
            </a:pPr>
            <a:r>
              <a:rPr lang="en-US" baseline="0" dirty="0" err="1" smtClean="0"/>
              <a:t>Ie</a:t>
            </a:r>
            <a:r>
              <a:rPr lang="en-US" baseline="0" dirty="0" smtClean="0"/>
              <a:t>: Important when interviewing patient and getting history, a lot of what patient says can give you the diagnosis</a:t>
            </a:r>
          </a:p>
          <a:p>
            <a:pPr marL="171450" indent="-171450">
              <a:buFontTx/>
              <a:buChar char="-"/>
            </a:pPr>
            <a:r>
              <a:rPr lang="en-US" baseline="0" dirty="0" smtClean="0"/>
              <a:t>Communication skills, such as, therapeutic listening, are key for quality-end-of-life care including in the critical care setting</a:t>
            </a:r>
          </a:p>
          <a:p>
            <a:pPr marL="171450" indent="-171450">
              <a:buFontTx/>
              <a:buChar char="-"/>
            </a:pPr>
            <a:r>
              <a:rPr lang="en-US" sz="1200" kern="1200" dirty="0" smtClean="0">
                <a:solidFill>
                  <a:schemeClr val="tx1"/>
                </a:solidFill>
                <a:latin typeface="+mn-lt"/>
                <a:ea typeface="+mn-ea"/>
                <a:cs typeface="+mn-cs"/>
              </a:rPr>
              <a:t>Communication processes that have been shown to improve the well-being of patients and family members include proactive, multidisciplinary sessions that provide patients (when they are able to communicate) and family members with the opportunity to ask questions, articulate the patient's values, express painful emotions, discuss concerns, and obtain help with managing feelings of guilt</a:t>
            </a:r>
          </a:p>
          <a:p>
            <a:pPr marL="171450" indent="-171450">
              <a:buFontTx/>
              <a:buChar char="-"/>
            </a:pPr>
            <a:r>
              <a:rPr lang="en-US" sz="1200" kern="1200" dirty="0" smtClean="0">
                <a:solidFill>
                  <a:schemeClr val="tx1"/>
                </a:solidFill>
                <a:latin typeface="+mn-lt"/>
                <a:ea typeface="+mn-ea"/>
                <a:cs typeface="+mn-cs"/>
              </a:rPr>
              <a:t>A</a:t>
            </a:r>
            <a:r>
              <a:rPr lang="en-US" sz="1200" kern="1200" baseline="0" dirty="0" smtClean="0">
                <a:solidFill>
                  <a:schemeClr val="tx1"/>
                </a:solidFill>
                <a:latin typeface="+mn-lt"/>
                <a:ea typeface="+mn-ea"/>
                <a:cs typeface="+mn-cs"/>
              </a:rPr>
              <a:t> study with family members of 126 patients dying in 22 ICUs were randomly assigned to an intervention format where it involved more therapeutic listening or a typical end of life conference.  </a:t>
            </a:r>
            <a:r>
              <a:rPr lang="en-US" sz="1200" kern="1200" baseline="0" dirty="0" err="1" smtClean="0">
                <a:solidFill>
                  <a:schemeClr val="tx1"/>
                </a:solidFill>
                <a:latin typeface="+mn-lt"/>
                <a:ea typeface="+mn-ea"/>
                <a:cs typeface="+mn-cs"/>
              </a:rPr>
              <a:t>Lautrette</a:t>
            </a:r>
            <a:r>
              <a:rPr lang="en-US" sz="1200" kern="1200" baseline="0" dirty="0" smtClean="0">
                <a:solidFill>
                  <a:schemeClr val="tx1"/>
                </a:solidFill>
                <a:latin typeface="+mn-lt"/>
                <a:ea typeface="+mn-ea"/>
                <a:cs typeface="+mn-cs"/>
              </a:rPr>
              <a:t> and colleagues found by having formal bereavement meetings with family and critical care healthcare provider where death was inevitable for the patient, it improved the well being of the family.  It demonstrated</a:t>
            </a:r>
            <a:r>
              <a:rPr lang="en-US" sz="1200" kern="1200" dirty="0" smtClean="0">
                <a:solidFill>
                  <a:schemeClr val="tx1"/>
                </a:solidFill>
                <a:latin typeface="+mn-lt"/>
                <a:ea typeface="+mn-ea"/>
                <a:cs typeface="+mn-cs"/>
              </a:rPr>
              <a:t> statistical and clinical significant improvement in symptoms of anxiety (45%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67%, P=0.02), depression (29%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56%, P=0.003), and PTSD among family members (45%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69%, P=0.01), and it shows that expanding the focus of critical care to include family-centered outcomes is appropriate and desirable.</a:t>
            </a:r>
          </a:p>
          <a:p>
            <a:pPr marL="171450" indent="-171450">
              <a:buFontTx/>
              <a:buChar char="-"/>
            </a:pPr>
            <a:r>
              <a:rPr lang="en-US" sz="1200" kern="1200" dirty="0" smtClean="0">
                <a:solidFill>
                  <a:schemeClr val="tx1"/>
                </a:solidFill>
                <a:latin typeface="+mn-lt"/>
                <a:ea typeface="+mn-ea"/>
                <a:cs typeface="+mn-cs"/>
              </a:rPr>
              <a:t>Suggests that spending an average of 30 minutes (or 10 minutes longer than typical practice)</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18</a:t>
            </a:fld>
            <a:endParaRPr lang="en-US"/>
          </a:p>
        </p:txBody>
      </p:sp>
    </p:spTree>
    <p:extLst>
      <p:ext uri="{BB962C8B-B14F-4D97-AF65-F5344CB8AC3E}">
        <p14:creationId xmlns:p14="http://schemas.microsoft.com/office/powerpoint/2010/main" val="38606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Formation of a mental representation</a:t>
            </a:r>
            <a:r>
              <a:rPr lang="en-US" baseline="0" dirty="0" smtClean="0"/>
              <a:t> of an object, a place, an event, or a situation that is perceived through the senses</a:t>
            </a:r>
          </a:p>
          <a:p>
            <a:pPr marL="171450" indent="-171450">
              <a:buFontTx/>
              <a:buChar char="-"/>
            </a:pPr>
            <a:r>
              <a:rPr lang="en-US" baseline="0" dirty="0" smtClean="0"/>
              <a:t>-Thought to modify disease &amp; reduce symptoms by lowering the stress response that is mediated by </a:t>
            </a:r>
            <a:r>
              <a:rPr lang="en-US" baseline="0" dirty="0" err="1" smtClean="0"/>
              <a:t>psychoneuroimmune</a:t>
            </a:r>
            <a:r>
              <a:rPr lang="en-US" baseline="0" dirty="0" smtClean="0"/>
              <a:t> interactions (goal is to reframe stressful situations from negative responses of fear and anxiety to positive images of healing and well-being)</a:t>
            </a:r>
            <a:endParaRPr lang="en-US" dirty="0" smtClean="0"/>
          </a:p>
          <a:p>
            <a:r>
              <a:rPr lang="en-US" dirty="0" smtClean="0"/>
              <a:t>-Used to relieve chronic,</a:t>
            </a:r>
            <a:r>
              <a:rPr lang="en-US" baseline="0" dirty="0" smtClean="0"/>
              <a:t> </a:t>
            </a:r>
            <a:r>
              <a:rPr lang="en-US" dirty="0" smtClean="0"/>
              <a:t>procedural pain, insomnia, prevent allergic responses, and lower high blood pressure </a:t>
            </a:r>
          </a:p>
          <a:p>
            <a:r>
              <a:rPr lang="en-US" dirty="0" smtClean="0"/>
              <a:t>-Purpose of study was to tests effects of GI</a:t>
            </a:r>
            <a:r>
              <a:rPr lang="en-US" baseline="0" dirty="0" smtClean="0"/>
              <a:t> intervention in </a:t>
            </a:r>
            <a:r>
              <a:rPr lang="en-US" baseline="0" dirty="0" err="1" smtClean="0"/>
              <a:t>pts</a:t>
            </a:r>
            <a:r>
              <a:rPr lang="en-US" baseline="0" dirty="0" smtClean="0"/>
              <a:t> who had joint replacement surgery.  </a:t>
            </a:r>
            <a:r>
              <a:rPr lang="en-US" dirty="0" smtClean="0"/>
              <a:t>Pilot study</a:t>
            </a:r>
            <a:r>
              <a:rPr lang="en-US" baseline="0" dirty="0" smtClean="0"/>
              <a:t> of two-group experimental repeated measures design where one group received usual therapy plus guided therapy</a:t>
            </a:r>
          </a:p>
          <a:p>
            <a:r>
              <a:rPr lang="en-US" baseline="0" dirty="0" smtClean="0"/>
              <a:t>-Results indicated positive outcomes in pain relief (control group mean of 84.76mg of morphine and intervention group had 36.7mg in 4 postoperative days &amp; </a:t>
            </a:r>
            <a:r>
              <a:rPr lang="en-US" baseline="0" dirty="0" err="1" smtClean="0"/>
              <a:t>pt</a:t>
            </a:r>
            <a:r>
              <a:rPr lang="en-US" baseline="0" dirty="0" smtClean="0"/>
              <a:t> report on pain scale was 5.3 compared to 2.35 , decreased anxiety, and decreased length in stay 14.83 </a:t>
            </a:r>
            <a:r>
              <a:rPr lang="en-US" baseline="0" dirty="0" err="1" smtClean="0"/>
              <a:t>vs</a:t>
            </a:r>
            <a:r>
              <a:rPr lang="en-US" baseline="0" dirty="0" smtClean="0"/>
              <a:t> 9.29 (need larger sample)</a:t>
            </a:r>
          </a:p>
          <a:p>
            <a:r>
              <a:rPr lang="en-US" baseline="0" dirty="0" smtClean="0"/>
              <a:t>-Laboratory studies and clinical trials have demonstrated that GI are effective in reducing stress, restructuring behaviors, reducing heart rate reactivity, blood pressure, and resting heart rate</a:t>
            </a:r>
            <a:endParaRPr lang="en-US" dirty="0"/>
          </a:p>
        </p:txBody>
      </p:sp>
      <p:sp>
        <p:nvSpPr>
          <p:cNvPr id="4" name="Slide Number Placeholder 3"/>
          <p:cNvSpPr>
            <a:spLocks noGrp="1"/>
          </p:cNvSpPr>
          <p:nvPr>
            <p:ph type="sldNum" sz="quarter" idx="10"/>
          </p:nvPr>
        </p:nvSpPr>
        <p:spPr/>
        <p:txBody>
          <a:bodyPr/>
          <a:lstStyle/>
          <a:p>
            <a:fld id="{9AF56515-0BE3-E54C-9E71-274DFE33C160}" type="slidenum">
              <a:rPr lang="en-US" smtClean="0"/>
              <a:pPr/>
              <a:t>19</a:t>
            </a:fld>
            <a:endParaRPr lang="en-US"/>
          </a:p>
        </p:txBody>
      </p:sp>
    </p:spTree>
    <p:extLst>
      <p:ext uri="{BB962C8B-B14F-4D97-AF65-F5344CB8AC3E}">
        <p14:creationId xmlns:p14="http://schemas.microsoft.com/office/powerpoint/2010/main" val="63651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6/19/2013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6/19/2013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6/19/2013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6/19/2013</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dorsethealthcare.nhs.uk/WS-Dorset-HealthCare/Downloads/Managing%20Your%20Health/Therapy%20Information%20Leaflets/L141-09ReminiscenceTherapy.pdf" TargetMode="External"/><Relationship Id="rId3" Type="http://schemas.openxmlformats.org/officeDocument/2006/relationships/hyperlink" Target="http://www.webmd.com/heart-disease/heart-failure/tc/coenzyme-q10-topic-overview" TargetMode="External"/><Relationship Id="rId7" Type="http://schemas.openxmlformats.org/officeDocument/2006/relationships/hyperlink" Target="http://www.crchealth.com/types-of-therapy/what-is-animal-assisted-therap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dc.gov/nchs/data/nhsr/nhsr018.pdf" TargetMode="External"/><Relationship Id="rId5" Type="http://schemas.openxmlformats.org/officeDocument/2006/relationships/hyperlink" Target="http://nccam.nih.gov/health/whatiscam" TargetMode="External"/><Relationship Id="rId4" Type="http://schemas.openxmlformats.org/officeDocument/2006/relationships/hyperlink" Target="http://www.chpgroup.com/images/Documents/WhitePapers/CHP_Group_CAM_White_Paper_2011-02.25.pdf" TargetMode="External"/><Relationship Id="rId9" Type="http://schemas.openxmlformats.org/officeDocument/2006/relationships/hyperlink" Target="http://ajcc.aacnjournals.org/content/16/6/575.full.pdf+html?sid=9618fa5f-b9db-4478-88a0-bdf4512775c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999348"/>
            <a:ext cx="4919382" cy="2561487"/>
          </a:xfrm>
        </p:spPr>
        <p:txBody>
          <a:bodyPr>
            <a:normAutofit/>
          </a:bodyPr>
          <a:lstStyle/>
          <a:p>
            <a:endParaRPr lang="en-US" dirty="0" smtClean="0">
              <a:solidFill>
                <a:schemeClr val="tx2">
                  <a:lumMod val="75000"/>
                </a:schemeClr>
              </a:solidFill>
            </a:endParaRPr>
          </a:p>
          <a:p>
            <a:r>
              <a:rPr lang="en-US" dirty="0" smtClean="0">
                <a:solidFill>
                  <a:schemeClr val="tx2">
                    <a:lumMod val="75000"/>
                  </a:schemeClr>
                </a:solidFill>
              </a:rPr>
              <a:t>by</a:t>
            </a:r>
            <a:endParaRPr lang="en-US" dirty="0">
              <a:solidFill>
                <a:schemeClr val="tx2">
                  <a:lumMod val="75000"/>
                </a:schemeClr>
              </a:solidFill>
            </a:endParaRPr>
          </a:p>
          <a:p>
            <a:r>
              <a:rPr lang="en-US" dirty="0" smtClean="0">
                <a:solidFill>
                  <a:schemeClr val="tx2">
                    <a:lumMod val="75000"/>
                  </a:schemeClr>
                </a:solidFill>
              </a:rPr>
              <a:t>Jessica Gutsjo, RN BSN,</a:t>
            </a:r>
          </a:p>
          <a:p>
            <a:r>
              <a:rPr lang="en-US" dirty="0" smtClean="0">
                <a:solidFill>
                  <a:schemeClr val="tx2">
                    <a:lumMod val="75000"/>
                  </a:schemeClr>
                </a:solidFill>
              </a:rPr>
              <a:t>Shawn </a:t>
            </a:r>
            <a:r>
              <a:rPr lang="en-US" dirty="0" err="1" smtClean="0">
                <a:solidFill>
                  <a:schemeClr val="tx2">
                    <a:lumMod val="75000"/>
                  </a:schemeClr>
                </a:solidFill>
              </a:rPr>
              <a:t>Kise</a:t>
            </a:r>
            <a:r>
              <a:rPr lang="en-US" dirty="0" smtClean="0">
                <a:solidFill>
                  <a:schemeClr val="tx2">
                    <a:lumMod val="75000"/>
                  </a:schemeClr>
                </a:solidFill>
              </a:rPr>
              <a:t>, RN </a:t>
            </a:r>
            <a:r>
              <a:rPr lang="en-US" dirty="0" err="1" smtClean="0">
                <a:solidFill>
                  <a:schemeClr val="tx2">
                    <a:lumMod val="75000"/>
                  </a:schemeClr>
                </a:solidFill>
              </a:rPr>
              <a:t>bsn</a:t>
            </a:r>
            <a:r>
              <a:rPr lang="en-US" dirty="0" smtClean="0">
                <a:solidFill>
                  <a:schemeClr val="tx2">
                    <a:lumMod val="75000"/>
                  </a:schemeClr>
                </a:solidFill>
              </a:rPr>
              <a:t>, &amp; </a:t>
            </a:r>
          </a:p>
          <a:p>
            <a:r>
              <a:rPr lang="en-US" dirty="0" smtClean="0">
                <a:solidFill>
                  <a:schemeClr val="tx2">
                    <a:lumMod val="75000"/>
                  </a:schemeClr>
                </a:solidFill>
              </a:rPr>
              <a:t>Whitney Dunbar, RN BSN</a:t>
            </a:r>
          </a:p>
          <a:p>
            <a:endParaRPr lang="en-US" dirty="0" smtClean="0">
              <a:solidFill>
                <a:schemeClr val="tx2">
                  <a:lumMod val="75000"/>
                </a:schemeClr>
              </a:solidFill>
            </a:endParaRPr>
          </a:p>
        </p:txBody>
      </p:sp>
      <p:sp>
        <p:nvSpPr>
          <p:cNvPr id="3" name="Title 2"/>
          <p:cNvSpPr>
            <a:spLocks noGrp="1"/>
          </p:cNvSpPr>
          <p:nvPr>
            <p:ph type="ctrTitle"/>
          </p:nvPr>
        </p:nvSpPr>
        <p:spPr/>
        <p:txBody>
          <a:bodyPr>
            <a:normAutofit fontScale="90000"/>
          </a:bodyPr>
          <a:lstStyle/>
          <a:p>
            <a:r>
              <a:rPr lang="en-US" dirty="0" smtClean="0">
                <a:solidFill>
                  <a:srgbClr val="052E65"/>
                </a:solidFill>
              </a:rPr>
              <a:t>Complementary and Alternative Medicine (CAM) </a:t>
            </a:r>
            <a:r>
              <a:rPr lang="en-US" dirty="0" smtClean="0">
                <a:solidFill>
                  <a:schemeClr val="bg2">
                    <a:lumMod val="25000"/>
                  </a:schemeClr>
                </a:solidFill>
              </a:rPr>
              <a:t>in the Critical Care Arena </a:t>
            </a:r>
            <a:endParaRPr lang="en-US" dirty="0">
              <a:solidFill>
                <a:schemeClr val="bg2">
                  <a:lumMod val="25000"/>
                </a:schemeClr>
              </a:solidFill>
            </a:endParaRPr>
          </a:p>
        </p:txBody>
      </p:sp>
      <p:pic>
        <p:nvPicPr>
          <p:cNvPr id="4" name="Picture 3"/>
          <p:cNvPicPr>
            <a:picLocks noChangeAspect="1"/>
          </p:cNvPicPr>
          <p:nvPr/>
        </p:nvPicPr>
        <p:blipFill>
          <a:blip r:embed="rId3" cstate="print"/>
          <a:stretch>
            <a:fillRect/>
          </a:stretch>
        </p:blipFill>
        <p:spPr>
          <a:xfrm>
            <a:off x="5824133" y="2819400"/>
            <a:ext cx="2255210" cy="2921257"/>
          </a:xfrm>
          <a:prstGeom prst="rect">
            <a:avLst/>
          </a:prstGeom>
        </p:spPr>
      </p:pic>
    </p:spTree>
    <p:extLst>
      <p:ext uri="{BB962C8B-B14F-4D97-AF65-F5344CB8AC3E}">
        <p14:creationId xmlns:p14="http://schemas.microsoft.com/office/powerpoint/2010/main" val="3748757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a:t>
            </a:r>
            <a:endParaRPr lang="en-US" dirty="0"/>
          </a:p>
        </p:txBody>
      </p:sp>
      <p:sp>
        <p:nvSpPr>
          <p:cNvPr id="3" name="Content Placeholder 2"/>
          <p:cNvSpPr>
            <a:spLocks noGrp="1"/>
          </p:cNvSpPr>
          <p:nvPr>
            <p:ph idx="1"/>
          </p:nvPr>
        </p:nvSpPr>
        <p:spPr/>
        <p:txBody>
          <a:bodyPr/>
          <a:lstStyle/>
          <a:p>
            <a:r>
              <a:rPr lang="en-US" dirty="0" smtClean="0"/>
              <a:t>Before trying alternative therapies patient should consult a medical professional, especially when trying new herbal or complementary medicines.  </a:t>
            </a:r>
          </a:p>
          <a:p>
            <a:endParaRPr lang="en-US" dirty="0"/>
          </a:p>
          <a:p>
            <a:r>
              <a:rPr lang="en-US" dirty="0" smtClean="0"/>
              <a:t>Beware of fraudulent products. </a:t>
            </a:r>
            <a:endParaRPr lang="en-US" dirty="0"/>
          </a:p>
        </p:txBody>
      </p:sp>
    </p:spTree>
    <p:extLst>
      <p:ext uri="{BB962C8B-B14F-4D97-AF65-F5344CB8AC3E}">
        <p14:creationId xmlns:p14="http://schemas.microsoft.com/office/powerpoint/2010/main" val="195072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dirty="0" smtClean="0"/>
              <a:t>It is important to review the patients insurance/income status before recommending or prescribing an alternative therapy. </a:t>
            </a:r>
            <a:endParaRPr lang="en-US" dirty="0"/>
          </a:p>
          <a:p>
            <a:endParaRPr lang="en-US" dirty="0"/>
          </a:p>
          <a:p>
            <a:r>
              <a:rPr lang="en-US" dirty="0"/>
              <a:t> In 2007, adults in the United States spent $33.9 billion out of pocket on visits to CAM practitioners and purchases of CAM products, classes, and materials. </a:t>
            </a:r>
          </a:p>
        </p:txBody>
      </p:sp>
      <p:pic>
        <p:nvPicPr>
          <p:cNvPr id="5122" name="Picture 2" descr="C:\Users\cobra kise\AppData\Local\Microsoft\Windows\Temporary Internet Files\Content.IE5\RDSUHFRX\MC9004398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1800" y="228600"/>
            <a:ext cx="2070100" cy="130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9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a:t>
            </a:r>
            <a:endParaRPr lang="en-US" dirty="0"/>
          </a:p>
        </p:txBody>
      </p:sp>
      <p:sp>
        <p:nvSpPr>
          <p:cNvPr id="3" name="Content Placeholder 2"/>
          <p:cNvSpPr>
            <a:spLocks noGrp="1"/>
          </p:cNvSpPr>
          <p:nvPr>
            <p:ph idx="1"/>
          </p:nvPr>
        </p:nvSpPr>
        <p:spPr/>
        <p:txBody>
          <a:bodyPr>
            <a:normAutofit/>
          </a:bodyPr>
          <a:lstStyle/>
          <a:p>
            <a:r>
              <a:rPr lang="en-US" dirty="0"/>
              <a:t>In January 1996, the state of Washington enacted legislation mandating coverage for services provided by all of the state’s licensed categories of health care providers. </a:t>
            </a:r>
            <a:endParaRPr lang="en-US" dirty="0" smtClean="0"/>
          </a:p>
          <a:p>
            <a:r>
              <a:rPr lang="en-US" dirty="0" smtClean="0"/>
              <a:t>The </a:t>
            </a:r>
            <a:r>
              <a:rPr lang="en-US" dirty="0"/>
              <a:t>law includes acupuncturists, doctors of Asian medicine, medical doctors, chiropractors, naturopathic physicians, registered nurses, podiatrists, and massage therapists. </a:t>
            </a:r>
          </a:p>
        </p:txBody>
      </p:sp>
    </p:spTree>
    <p:extLst>
      <p:ext uri="{BB962C8B-B14F-4D97-AF65-F5344CB8AC3E}">
        <p14:creationId xmlns:p14="http://schemas.microsoft.com/office/powerpoint/2010/main" val="124095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a:t>
            </a:r>
            <a:endParaRPr lang="en-US" dirty="0"/>
          </a:p>
        </p:txBody>
      </p:sp>
      <p:sp>
        <p:nvSpPr>
          <p:cNvPr id="3" name="Content Placeholder 2"/>
          <p:cNvSpPr>
            <a:spLocks noGrp="1"/>
          </p:cNvSpPr>
          <p:nvPr>
            <p:ph idx="1"/>
          </p:nvPr>
        </p:nvSpPr>
        <p:spPr>
          <a:xfrm>
            <a:off x="381000" y="1447800"/>
            <a:ext cx="8229600" cy="4525963"/>
          </a:xfrm>
        </p:spPr>
        <p:txBody>
          <a:bodyPr>
            <a:normAutofit/>
          </a:bodyPr>
          <a:lstStyle/>
          <a:p>
            <a:r>
              <a:rPr lang="en-US" dirty="0"/>
              <a:t>Recently, an analysis of the Washington State experience supported by the National Institutes of Health </a:t>
            </a:r>
            <a:r>
              <a:rPr lang="en-US" dirty="0" smtClean="0"/>
              <a:t>was conducted.</a:t>
            </a:r>
          </a:p>
          <a:p>
            <a:r>
              <a:rPr lang="en-US" dirty="0" smtClean="0"/>
              <a:t>The </a:t>
            </a:r>
            <a:r>
              <a:rPr lang="en-US" dirty="0"/>
              <a:t>results suggested that expected overall medical expenses would be $9.4 million lower for a group of 26,466 CAM users with the medical conditions that were reviewed compared to an equal size group of similar nonusers. </a:t>
            </a:r>
          </a:p>
        </p:txBody>
      </p:sp>
      <p:pic>
        <p:nvPicPr>
          <p:cNvPr id="6146" name="Picture 2" descr="C:\Users\cobra kise\AppData\Local\Microsoft\Windows\Temporary Internet Files\Content.IE5\N9WYDH3L\MC900059618[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52873" y="4267200"/>
            <a:ext cx="2473551" cy="245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9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THERAPIES </a:t>
            </a:r>
            <a:endParaRPr lang="en-US" dirty="0"/>
          </a:p>
        </p:txBody>
      </p:sp>
      <p:sp>
        <p:nvSpPr>
          <p:cNvPr id="3" name="Content Placeholder 2"/>
          <p:cNvSpPr>
            <a:spLocks noGrp="1"/>
          </p:cNvSpPr>
          <p:nvPr>
            <p:ph idx="1"/>
          </p:nvPr>
        </p:nvSpPr>
        <p:spPr/>
        <p:txBody>
          <a:bodyPr/>
          <a:lstStyle/>
          <a:p>
            <a:r>
              <a:rPr lang="en-US" dirty="0" smtClean="0"/>
              <a:t>Acupressure/Acupuncture </a:t>
            </a:r>
          </a:p>
          <a:p>
            <a:r>
              <a:rPr lang="en-US" dirty="0" smtClean="0"/>
              <a:t>Earthing/Grounding</a:t>
            </a:r>
          </a:p>
          <a:p>
            <a:r>
              <a:rPr lang="en-US" dirty="0" smtClean="0"/>
              <a:t>Tai Chi</a:t>
            </a:r>
          </a:p>
          <a:p>
            <a:r>
              <a:rPr lang="en-US" dirty="0" smtClean="0"/>
              <a:t>Aromatherapy</a:t>
            </a:r>
          </a:p>
          <a:p>
            <a:r>
              <a:rPr lang="en-US" dirty="0" smtClean="0"/>
              <a:t>Bee venom therapy</a:t>
            </a:r>
          </a:p>
          <a:p>
            <a:endParaRPr lang="en-US" dirty="0"/>
          </a:p>
        </p:txBody>
      </p:sp>
      <p:pic>
        <p:nvPicPr>
          <p:cNvPr id="7170" name="Picture 2" descr="C:\Users\cobra kise\AppData\Local\Microsoft\Windows\Temporary Internet Files\Content.IE5\YCOHF3AF\MC90043801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3434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cobra kise\AppData\Local\Microsoft\Windows\Temporary Internet Files\Content.IE5\N9WYDH3L\MP90044860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4419600"/>
            <a:ext cx="19050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cobra kise\AppData\Local\Microsoft\Windows\Temporary Internet Files\Content.IE5\N9WYDH3L\MC900324194[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12617" y="3352800"/>
            <a:ext cx="1287462" cy="182721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cobra kise\AppData\Local\Microsoft\Windows\Temporary Internet Files\Content.IE5\YCOHF3AF\MP900321100[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39025" y="1012371"/>
            <a:ext cx="2347183" cy="167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2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HERBAL MEDICATIONS</a:t>
            </a:r>
            <a:endParaRPr lang="en-US" dirty="0"/>
          </a:p>
        </p:txBody>
      </p:sp>
      <p:sp>
        <p:nvSpPr>
          <p:cNvPr id="3" name="Content Placeholder 2"/>
          <p:cNvSpPr>
            <a:spLocks noGrp="1"/>
          </p:cNvSpPr>
          <p:nvPr>
            <p:ph sz="half" idx="1"/>
          </p:nvPr>
        </p:nvSpPr>
        <p:spPr/>
        <p:txBody>
          <a:bodyPr>
            <a:normAutofit fontScale="92500"/>
          </a:bodyPr>
          <a:lstStyle/>
          <a:p>
            <a:r>
              <a:rPr lang="en-US" dirty="0" smtClean="0"/>
              <a:t>Feverfew</a:t>
            </a:r>
          </a:p>
          <a:p>
            <a:r>
              <a:rPr lang="en-US" dirty="0" smtClean="0"/>
              <a:t>Vitamin D</a:t>
            </a:r>
          </a:p>
          <a:p>
            <a:r>
              <a:rPr lang="en-US" dirty="0" smtClean="0"/>
              <a:t>Folic Acid</a:t>
            </a:r>
          </a:p>
          <a:p>
            <a:r>
              <a:rPr lang="en-US" dirty="0" smtClean="0"/>
              <a:t>Soy</a:t>
            </a:r>
          </a:p>
          <a:p>
            <a:r>
              <a:rPr lang="en-US" dirty="0" smtClean="0"/>
              <a:t>Cranberry</a:t>
            </a:r>
          </a:p>
          <a:p>
            <a:r>
              <a:rPr lang="en-US" dirty="0" smtClean="0"/>
              <a:t>Garlic</a:t>
            </a:r>
          </a:p>
          <a:p>
            <a:r>
              <a:rPr lang="en-US" dirty="0" smtClean="0"/>
              <a:t>Red yeast rice</a:t>
            </a:r>
          </a:p>
          <a:p>
            <a:r>
              <a:rPr lang="en-US" dirty="0" smtClean="0"/>
              <a:t>Plant sterols</a:t>
            </a:r>
          </a:p>
          <a:p>
            <a:r>
              <a:rPr lang="en-US" dirty="0" smtClean="0"/>
              <a:t>Gingko</a:t>
            </a:r>
          </a:p>
          <a:p>
            <a:r>
              <a:rPr lang="en-US" dirty="0" smtClean="0"/>
              <a:t>Saw Palmetto</a:t>
            </a:r>
          </a:p>
          <a:p>
            <a:endParaRPr lang="en-US" dirty="0"/>
          </a:p>
        </p:txBody>
      </p:sp>
      <p:sp>
        <p:nvSpPr>
          <p:cNvPr id="4" name="Content Placeholder 3"/>
          <p:cNvSpPr>
            <a:spLocks noGrp="1"/>
          </p:cNvSpPr>
          <p:nvPr>
            <p:ph sz="half" idx="2"/>
          </p:nvPr>
        </p:nvSpPr>
        <p:spPr>
          <a:xfrm>
            <a:off x="4927600" y="1690688"/>
            <a:ext cx="4038600" cy="4525963"/>
          </a:xfrm>
        </p:spPr>
        <p:txBody>
          <a:bodyPr>
            <a:normAutofit fontScale="92500"/>
          </a:bodyPr>
          <a:lstStyle/>
          <a:p>
            <a:r>
              <a:rPr lang="en-US" dirty="0" smtClean="0"/>
              <a:t>Echinacea</a:t>
            </a:r>
          </a:p>
          <a:p>
            <a:r>
              <a:rPr lang="en-US" dirty="0" smtClean="0"/>
              <a:t>Black Cohosh</a:t>
            </a:r>
          </a:p>
          <a:p>
            <a:r>
              <a:rPr lang="en-US" dirty="0" smtClean="0"/>
              <a:t> Milk thistle </a:t>
            </a:r>
          </a:p>
          <a:p>
            <a:r>
              <a:rPr lang="en-US" dirty="0" smtClean="0"/>
              <a:t>Ginseng</a:t>
            </a:r>
          </a:p>
          <a:p>
            <a:r>
              <a:rPr lang="en-US" dirty="0" smtClean="0"/>
              <a:t>St. John’s wort</a:t>
            </a:r>
          </a:p>
          <a:p>
            <a:r>
              <a:rPr lang="en-US" dirty="0" smtClean="0"/>
              <a:t>Valerian</a:t>
            </a:r>
          </a:p>
          <a:p>
            <a:r>
              <a:rPr lang="en-US" dirty="0" smtClean="0"/>
              <a:t>Selenium</a:t>
            </a:r>
          </a:p>
          <a:p>
            <a:r>
              <a:rPr lang="en-US" dirty="0" smtClean="0"/>
              <a:t>Coenzyme Q10</a:t>
            </a:r>
          </a:p>
          <a:p>
            <a:r>
              <a:rPr lang="en-US" dirty="0" smtClean="0"/>
              <a:t>Glucosamine/Chondroitin</a:t>
            </a:r>
          </a:p>
          <a:p>
            <a:r>
              <a:rPr lang="en-US" dirty="0" err="1" smtClean="0"/>
              <a:t>SAMe</a:t>
            </a:r>
            <a:endParaRPr lang="en-US" dirty="0"/>
          </a:p>
        </p:txBody>
      </p:sp>
      <p:pic>
        <p:nvPicPr>
          <p:cNvPr id="8194" name="Picture 2" descr="C:\Users\cobra kise\AppData\Local\Microsoft\Windows\Temporary Internet Files\Content.IE5\N9WYDH3L\MP900401457[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6600" y="4114800"/>
            <a:ext cx="1657350" cy="207274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obra kise\AppData\Local\Microsoft\Windows\Temporary Internet Files\Content.IE5\YCOHF3AF\MP900438758[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4207" y="1752600"/>
            <a:ext cx="238974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Mind-Body Therapies</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accent2">
                    <a:lumMod val="75000"/>
                  </a:schemeClr>
                </a:solidFill>
              </a:rPr>
              <a:t>Definition of Mind-Body Therapy</a:t>
            </a:r>
          </a:p>
          <a:p>
            <a:r>
              <a:rPr lang="en-US" dirty="0" smtClean="0">
                <a:solidFill>
                  <a:schemeClr val="accent2">
                    <a:lumMod val="75000"/>
                  </a:schemeClr>
                </a:solidFill>
              </a:rPr>
              <a:t>Short overview of research</a:t>
            </a:r>
          </a:p>
          <a:p>
            <a:r>
              <a:rPr lang="en-US" dirty="0" smtClean="0">
                <a:solidFill>
                  <a:schemeClr val="accent2">
                    <a:lumMod val="75000"/>
                  </a:schemeClr>
                </a:solidFill>
              </a:rPr>
              <a:t>Examples: </a:t>
            </a:r>
            <a:r>
              <a:rPr lang="en-US" sz="2400" dirty="0" smtClean="0">
                <a:solidFill>
                  <a:schemeClr val="accent2">
                    <a:lumMod val="75000"/>
                  </a:schemeClr>
                </a:solidFill>
              </a:rPr>
              <a:t>Imagery, Music Intervention, Humor, Yoga, Biofeedback, Meditation, Prayer, Storytelling, Journaling, Animal-Assisted Therapy</a:t>
            </a:r>
          </a:p>
          <a:p>
            <a:endParaRPr lang="en-US" dirty="0">
              <a:solidFill>
                <a:schemeClr val="accent2">
                  <a:lumMod val="75000"/>
                </a:schemeClr>
              </a:solidFill>
            </a:endParaRPr>
          </a:p>
          <a:p>
            <a:pPr marL="0" indent="0">
              <a:buNone/>
            </a:pPr>
            <a:r>
              <a:rPr lang="en-US" dirty="0" smtClean="0">
                <a:solidFill>
                  <a:schemeClr val="accent2">
                    <a:lumMod val="75000"/>
                  </a:schemeClr>
                </a:solidFill>
              </a:rPr>
              <a:t>“To keep the body in good health is a duty… otherwise we shall not be able to keep our mind strong and clear.” -Buddha</a:t>
            </a:r>
            <a:endParaRPr lang="en-US" dirty="0">
              <a:solidFill>
                <a:schemeClr val="accent2">
                  <a:lumMod val="75000"/>
                </a:schemeClr>
              </a:solidFill>
            </a:endParaRPr>
          </a:p>
        </p:txBody>
      </p:sp>
    </p:spTree>
    <p:extLst>
      <p:ext uri="{BB962C8B-B14F-4D97-AF65-F5344CB8AC3E}">
        <p14:creationId xmlns:p14="http://schemas.microsoft.com/office/powerpoint/2010/main" val="3915665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Presence</a:t>
            </a:r>
            <a:endParaRPr lang="en-US" dirty="0"/>
          </a:p>
        </p:txBody>
      </p:sp>
      <p:sp>
        <p:nvSpPr>
          <p:cNvPr id="3" name="Content Placeholder 2"/>
          <p:cNvSpPr>
            <a:spLocks noGrp="1"/>
          </p:cNvSpPr>
          <p:nvPr>
            <p:ph sz="quarter" idx="1"/>
          </p:nvPr>
        </p:nvSpPr>
        <p:spPr>
          <a:xfrm>
            <a:off x="301752" y="1466835"/>
            <a:ext cx="3042920" cy="4632213"/>
          </a:xfrm>
        </p:spPr>
        <p:txBody>
          <a:bodyPr>
            <a:normAutofit/>
          </a:bodyPr>
          <a:lstStyle/>
          <a:p>
            <a:r>
              <a:rPr lang="en-US" dirty="0" smtClean="0">
                <a:solidFill>
                  <a:srgbClr val="052E65"/>
                </a:solidFill>
              </a:rPr>
              <a:t>Overview </a:t>
            </a:r>
          </a:p>
          <a:p>
            <a:r>
              <a:rPr lang="en-US" dirty="0" smtClean="0">
                <a:solidFill>
                  <a:srgbClr val="052E65"/>
                </a:solidFill>
              </a:rPr>
              <a:t>Application</a:t>
            </a:r>
            <a:r>
              <a:rPr lang="en-US" dirty="0">
                <a:solidFill>
                  <a:srgbClr val="052E65"/>
                </a:solidFill>
              </a:rPr>
              <a:t> </a:t>
            </a:r>
            <a:r>
              <a:rPr lang="en-US" dirty="0" smtClean="0">
                <a:solidFill>
                  <a:srgbClr val="052E65"/>
                </a:solidFill>
              </a:rPr>
              <a:t>for ACNPs</a:t>
            </a:r>
          </a:p>
          <a:p>
            <a:r>
              <a:rPr lang="en-US" dirty="0" smtClean="0">
                <a:solidFill>
                  <a:srgbClr val="052E65"/>
                </a:solidFill>
              </a:rPr>
              <a:t>Research: Impact of nursing presence in a outpatient clinic with </a:t>
            </a:r>
            <a:r>
              <a:rPr lang="en-US" dirty="0">
                <a:solidFill>
                  <a:srgbClr val="052E65"/>
                </a:solidFill>
              </a:rPr>
              <a:t>h</a:t>
            </a:r>
            <a:r>
              <a:rPr lang="en-US" dirty="0" smtClean="0">
                <a:solidFill>
                  <a:srgbClr val="052E65"/>
                </a:solidFill>
              </a:rPr>
              <a:t>eart </a:t>
            </a:r>
            <a:r>
              <a:rPr lang="en-US" dirty="0">
                <a:solidFill>
                  <a:srgbClr val="052E65"/>
                </a:solidFill>
              </a:rPr>
              <a:t>f</a:t>
            </a:r>
            <a:r>
              <a:rPr lang="en-US" dirty="0" smtClean="0">
                <a:solidFill>
                  <a:srgbClr val="052E65"/>
                </a:solidFill>
              </a:rPr>
              <a:t>ailure patients </a:t>
            </a:r>
            <a:endParaRPr lang="en-US" dirty="0">
              <a:solidFill>
                <a:srgbClr val="052E65"/>
              </a:solidFill>
            </a:endParaRPr>
          </a:p>
        </p:txBody>
      </p:sp>
      <p:pic>
        <p:nvPicPr>
          <p:cNvPr id="4" name="Picture 3"/>
          <p:cNvPicPr>
            <a:picLocks noChangeAspect="1"/>
          </p:cNvPicPr>
          <p:nvPr/>
        </p:nvPicPr>
        <p:blipFill>
          <a:blip r:embed="rId3" cstate="print"/>
          <a:stretch>
            <a:fillRect/>
          </a:stretch>
        </p:blipFill>
        <p:spPr>
          <a:xfrm>
            <a:off x="3375152" y="1701527"/>
            <a:ext cx="5461000" cy="4127500"/>
          </a:xfrm>
          <a:prstGeom prst="rect">
            <a:avLst/>
          </a:prstGeom>
        </p:spPr>
      </p:pic>
    </p:spTree>
    <p:extLst>
      <p:ext uri="{BB962C8B-B14F-4D97-AF65-F5344CB8AC3E}">
        <p14:creationId xmlns:p14="http://schemas.microsoft.com/office/powerpoint/2010/main" val="165996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Listening</a:t>
            </a:r>
            <a:endParaRPr lang="en-US" dirty="0"/>
          </a:p>
        </p:txBody>
      </p:sp>
      <p:sp>
        <p:nvSpPr>
          <p:cNvPr id="3" name="Content Placeholder 2"/>
          <p:cNvSpPr>
            <a:spLocks noGrp="1"/>
          </p:cNvSpPr>
          <p:nvPr>
            <p:ph sz="quarter" idx="1"/>
          </p:nvPr>
        </p:nvSpPr>
        <p:spPr/>
        <p:txBody>
          <a:bodyPr/>
          <a:lstStyle/>
          <a:p>
            <a:r>
              <a:rPr lang="en-US" dirty="0" smtClean="0">
                <a:solidFill>
                  <a:srgbClr val="052E65"/>
                </a:solidFill>
              </a:rPr>
              <a:t>Overview</a:t>
            </a:r>
          </a:p>
          <a:p>
            <a:r>
              <a:rPr lang="en-US" dirty="0">
                <a:solidFill>
                  <a:srgbClr val="052E65"/>
                </a:solidFill>
              </a:rPr>
              <a:t>A</a:t>
            </a:r>
            <a:r>
              <a:rPr lang="en-US" dirty="0" smtClean="0">
                <a:solidFill>
                  <a:srgbClr val="052E65"/>
                </a:solidFill>
              </a:rPr>
              <a:t>pplication to ACNP</a:t>
            </a:r>
          </a:p>
          <a:p>
            <a:r>
              <a:rPr lang="en-US" dirty="0" smtClean="0">
                <a:solidFill>
                  <a:srgbClr val="052E65"/>
                </a:solidFill>
              </a:rPr>
              <a:t>Research example: Discussing code status with family</a:t>
            </a:r>
          </a:p>
          <a:p>
            <a:pPr marL="0" indent="0">
              <a:buNone/>
            </a:pPr>
            <a:r>
              <a:rPr lang="en-US" dirty="0" smtClean="0">
                <a:solidFill>
                  <a:srgbClr val="052E65"/>
                </a:solidFill>
              </a:rPr>
              <a:t> </a:t>
            </a:r>
            <a:endParaRPr lang="en-US" dirty="0">
              <a:solidFill>
                <a:srgbClr val="052E65"/>
              </a:solidFill>
            </a:endParaRPr>
          </a:p>
        </p:txBody>
      </p:sp>
      <p:pic>
        <p:nvPicPr>
          <p:cNvPr id="4" name="Picture 3"/>
          <p:cNvPicPr>
            <a:picLocks noChangeAspect="1"/>
          </p:cNvPicPr>
          <p:nvPr/>
        </p:nvPicPr>
        <p:blipFill>
          <a:blip r:embed="rId3" cstate="print"/>
          <a:stretch>
            <a:fillRect/>
          </a:stretch>
        </p:blipFill>
        <p:spPr>
          <a:xfrm>
            <a:off x="614694" y="3373149"/>
            <a:ext cx="2725899" cy="2725899"/>
          </a:xfrm>
          <a:prstGeom prst="rect">
            <a:avLst/>
          </a:prstGeom>
        </p:spPr>
      </p:pic>
      <p:sp>
        <p:nvSpPr>
          <p:cNvPr id="5" name="TextBox 4"/>
          <p:cNvSpPr txBox="1"/>
          <p:nvPr/>
        </p:nvSpPr>
        <p:spPr>
          <a:xfrm>
            <a:off x="3960033" y="2757405"/>
            <a:ext cx="4588615" cy="3539431"/>
          </a:xfrm>
          <a:prstGeom prst="rect">
            <a:avLst/>
          </a:prstGeom>
          <a:noFill/>
        </p:spPr>
        <p:txBody>
          <a:bodyPr wrap="square" rtlCol="0">
            <a:spAutoFit/>
          </a:bodyPr>
          <a:lstStyle/>
          <a:p>
            <a:endParaRPr lang="en-US" sz="2800" dirty="0" smtClean="0"/>
          </a:p>
          <a:p>
            <a:r>
              <a:rPr lang="en-US" sz="2800" dirty="0" smtClean="0">
                <a:solidFill>
                  <a:srgbClr val="052E65"/>
                </a:solidFill>
              </a:rPr>
              <a:t>“The most basic of all human needs is the need to understand and be understood.  The best way to understand people is to listen to them.” –Ralph Nichols</a:t>
            </a:r>
            <a:endParaRPr lang="en-US" sz="2800" dirty="0">
              <a:solidFill>
                <a:srgbClr val="052E65"/>
              </a:solidFill>
            </a:endParaRPr>
          </a:p>
        </p:txBody>
      </p:sp>
    </p:spTree>
    <p:extLst>
      <p:ext uri="{BB962C8B-B14F-4D97-AF65-F5344CB8AC3E}">
        <p14:creationId xmlns:p14="http://schemas.microsoft.com/office/powerpoint/2010/main" val="2866288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sz="quarter" idx="1"/>
          </p:nvPr>
        </p:nvSpPr>
        <p:spPr/>
        <p:txBody>
          <a:bodyPr/>
          <a:lstStyle/>
          <a:p>
            <a:r>
              <a:rPr lang="en-US" dirty="0" smtClean="0">
                <a:solidFill>
                  <a:srgbClr val="052E65"/>
                </a:solidFill>
              </a:rPr>
              <a:t>Overview</a:t>
            </a:r>
          </a:p>
          <a:p>
            <a:r>
              <a:rPr lang="en-US" dirty="0" smtClean="0">
                <a:solidFill>
                  <a:srgbClr val="052E65"/>
                </a:solidFill>
              </a:rPr>
              <a:t>Goal</a:t>
            </a:r>
          </a:p>
          <a:p>
            <a:r>
              <a:rPr lang="en-US" dirty="0" smtClean="0">
                <a:solidFill>
                  <a:srgbClr val="052E65"/>
                </a:solidFill>
              </a:rPr>
              <a:t>Application for ACNPs</a:t>
            </a:r>
          </a:p>
          <a:p>
            <a:r>
              <a:rPr lang="en-US" dirty="0" smtClean="0">
                <a:solidFill>
                  <a:srgbClr val="052E65"/>
                </a:solidFill>
              </a:rPr>
              <a:t>Research- Manage pain                                                   in elderly </a:t>
            </a:r>
            <a:r>
              <a:rPr lang="en-US" dirty="0" err="1" smtClean="0">
                <a:solidFill>
                  <a:srgbClr val="052E65"/>
                </a:solidFill>
              </a:rPr>
              <a:t>orthopaedic</a:t>
            </a:r>
            <a:r>
              <a:rPr lang="en-US" dirty="0" smtClean="0">
                <a:solidFill>
                  <a:srgbClr val="052E65"/>
                </a:solidFill>
              </a:rPr>
              <a:t>                                      population &amp; cardiac</a:t>
            </a:r>
            <a:endParaRPr lang="en-US" dirty="0">
              <a:solidFill>
                <a:srgbClr val="052E65"/>
              </a:solidFill>
            </a:endParaRPr>
          </a:p>
        </p:txBody>
      </p:sp>
      <p:pic>
        <p:nvPicPr>
          <p:cNvPr id="4" name="Picture 3"/>
          <p:cNvPicPr>
            <a:picLocks noChangeAspect="1"/>
          </p:cNvPicPr>
          <p:nvPr/>
        </p:nvPicPr>
        <p:blipFill>
          <a:blip r:embed="rId3" cstate="print"/>
          <a:stretch>
            <a:fillRect/>
          </a:stretch>
        </p:blipFill>
        <p:spPr>
          <a:xfrm>
            <a:off x="4431423" y="1972942"/>
            <a:ext cx="4404729" cy="3388253"/>
          </a:xfrm>
          <a:prstGeom prst="rect">
            <a:avLst/>
          </a:prstGeom>
        </p:spPr>
      </p:pic>
    </p:spTree>
    <p:extLst>
      <p:ext uri="{BB962C8B-B14F-4D97-AF65-F5344CB8AC3E}">
        <p14:creationId xmlns:p14="http://schemas.microsoft.com/office/powerpoint/2010/main" val="283179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Objectives</a:t>
            </a:r>
            <a:endParaRPr lang="en-US" dirty="0">
              <a:solidFill>
                <a:srgbClr val="052E65"/>
              </a:solidFill>
            </a:endParaRPr>
          </a:p>
        </p:txBody>
      </p:sp>
      <p:sp>
        <p:nvSpPr>
          <p:cNvPr id="3" name="Content Placeholder 2"/>
          <p:cNvSpPr>
            <a:spLocks noGrp="1"/>
          </p:cNvSpPr>
          <p:nvPr>
            <p:ph sz="quarter" idx="1"/>
          </p:nvPr>
        </p:nvSpPr>
        <p:spPr/>
        <p:txBody>
          <a:bodyPr/>
          <a:lstStyle/>
          <a:p>
            <a:r>
              <a:rPr lang="en-US" sz="2400" dirty="0" smtClean="0"/>
              <a:t>Review the foundation of complementary and alternative therapies </a:t>
            </a:r>
          </a:p>
          <a:p>
            <a:r>
              <a:rPr lang="en-US" sz="2400" dirty="0" smtClean="0"/>
              <a:t>Discuss the different types of complementary and alternative therapies </a:t>
            </a:r>
          </a:p>
          <a:p>
            <a:r>
              <a:rPr lang="en-US" sz="2400" dirty="0" smtClean="0"/>
              <a:t>Describe the current research and emerging complementary and alternative therapies in critical care setting</a:t>
            </a:r>
            <a:endParaRPr lang="en-US" dirty="0" smtClean="0">
              <a:solidFill>
                <a:srgbClr val="052E65"/>
              </a:solidFill>
            </a:endParaRPr>
          </a:p>
          <a:p>
            <a:endParaRPr lang="en-US" dirty="0"/>
          </a:p>
        </p:txBody>
      </p:sp>
      <p:pic>
        <p:nvPicPr>
          <p:cNvPr id="4" name="Picture 2" descr="http://www.aafp.org/fpm/2001/0300/fpm20010300p37-uf1.jpg"/>
          <p:cNvPicPr>
            <a:picLocks noChangeAspect="1" noChangeArrowheads="1"/>
          </p:cNvPicPr>
          <p:nvPr/>
        </p:nvPicPr>
        <p:blipFill>
          <a:blip r:embed="rId2" cstate="print"/>
          <a:srcRect/>
          <a:stretch>
            <a:fillRect/>
          </a:stretch>
        </p:blipFill>
        <p:spPr bwMode="auto">
          <a:xfrm>
            <a:off x="4445726" y="3953147"/>
            <a:ext cx="4175760" cy="2460715"/>
          </a:xfrm>
          <a:prstGeom prst="rect">
            <a:avLst/>
          </a:prstGeom>
          <a:noFill/>
        </p:spPr>
      </p:pic>
    </p:spTree>
    <p:extLst>
      <p:ext uri="{BB962C8B-B14F-4D97-AF65-F5344CB8AC3E}">
        <p14:creationId xmlns:p14="http://schemas.microsoft.com/office/powerpoint/2010/main" val="18034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t>
            </a:r>
            <a:endParaRPr lang="en-US" dirty="0"/>
          </a:p>
        </p:txBody>
      </p:sp>
      <p:sp>
        <p:nvSpPr>
          <p:cNvPr id="3" name="Content Placeholder 2"/>
          <p:cNvSpPr>
            <a:spLocks noGrp="1"/>
          </p:cNvSpPr>
          <p:nvPr>
            <p:ph sz="quarter" idx="1"/>
          </p:nvPr>
        </p:nvSpPr>
        <p:spPr/>
        <p:txBody>
          <a:bodyPr/>
          <a:lstStyle/>
          <a:p>
            <a:r>
              <a:rPr lang="en-US" dirty="0" smtClean="0">
                <a:solidFill>
                  <a:srgbClr val="052E65"/>
                </a:solidFill>
              </a:rPr>
              <a:t>Overview</a:t>
            </a:r>
          </a:p>
          <a:p>
            <a:r>
              <a:rPr lang="en-US" dirty="0" smtClean="0">
                <a:solidFill>
                  <a:srgbClr val="052E65"/>
                </a:solidFill>
              </a:rPr>
              <a:t>Application to ACNP</a:t>
            </a:r>
          </a:p>
          <a:p>
            <a:r>
              <a:rPr lang="en-US" dirty="0" smtClean="0">
                <a:solidFill>
                  <a:srgbClr val="052E65"/>
                </a:solidFill>
              </a:rPr>
              <a:t>Research:                                                        Cardiovascular                                                                   and critical patients</a:t>
            </a:r>
            <a:endParaRPr lang="en-US" dirty="0">
              <a:solidFill>
                <a:srgbClr val="052E65"/>
              </a:solidFill>
            </a:endParaRPr>
          </a:p>
        </p:txBody>
      </p:sp>
      <p:pic>
        <p:nvPicPr>
          <p:cNvPr id="4" name="Picture 3"/>
          <p:cNvPicPr>
            <a:picLocks noChangeAspect="1"/>
          </p:cNvPicPr>
          <p:nvPr/>
        </p:nvPicPr>
        <p:blipFill>
          <a:blip r:embed="rId3" cstate="print"/>
          <a:stretch>
            <a:fillRect/>
          </a:stretch>
        </p:blipFill>
        <p:spPr>
          <a:xfrm>
            <a:off x="3985933" y="2161596"/>
            <a:ext cx="4850219" cy="3778603"/>
          </a:xfrm>
          <a:prstGeom prst="rect">
            <a:avLst/>
          </a:prstGeom>
        </p:spPr>
      </p:pic>
      <p:pic>
        <p:nvPicPr>
          <p:cNvPr id="5" name="Picture 4"/>
          <p:cNvPicPr>
            <a:picLocks noChangeAspect="1"/>
          </p:cNvPicPr>
          <p:nvPr/>
        </p:nvPicPr>
        <p:blipFill>
          <a:blip r:embed="rId4" cstate="print"/>
          <a:stretch>
            <a:fillRect/>
          </a:stretch>
        </p:blipFill>
        <p:spPr>
          <a:xfrm>
            <a:off x="301752" y="228600"/>
            <a:ext cx="1023929" cy="1023929"/>
          </a:xfrm>
          <a:prstGeom prst="rect">
            <a:avLst/>
          </a:prstGeom>
        </p:spPr>
      </p:pic>
      <p:pic>
        <p:nvPicPr>
          <p:cNvPr id="6" name="Picture 5"/>
          <p:cNvPicPr>
            <a:picLocks noChangeAspect="1"/>
          </p:cNvPicPr>
          <p:nvPr/>
        </p:nvPicPr>
        <p:blipFill>
          <a:blip r:embed="rId5" cstate="print"/>
          <a:stretch>
            <a:fillRect/>
          </a:stretch>
        </p:blipFill>
        <p:spPr>
          <a:xfrm>
            <a:off x="7874858" y="228600"/>
            <a:ext cx="961294" cy="961294"/>
          </a:xfrm>
          <a:prstGeom prst="rect">
            <a:avLst/>
          </a:prstGeom>
        </p:spPr>
      </p:pic>
    </p:spTree>
    <p:extLst>
      <p:ext uri="{BB962C8B-B14F-4D97-AF65-F5344CB8AC3E}">
        <p14:creationId xmlns:p14="http://schemas.microsoft.com/office/powerpoint/2010/main" val="73940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Mind-Body Therapies cont.</a:t>
            </a:r>
            <a:endParaRPr lang="en-US" dirty="0">
              <a:solidFill>
                <a:schemeClr val="accent6">
                  <a:lumMod val="75000"/>
                </a:schemeClr>
              </a:solidFill>
            </a:endParaRPr>
          </a:p>
        </p:txBody>
      </p:sp>
      <p:sp>
        <p:nvSpPr>
          <p:cNvPr id="3" name="Content Placeholder 2"/>
          <p:cNvSpPr>
            <a:spLocks noGrp="1"/>
          </p:cNvSpPr>
          <p:nvPr>
            <p:ph sz="quarter" idx="1"/>
          </p:nvPr>
        </p:nvSpPr>
        <p:spPr/>
        <p:txBody>
          <a:bodyPr>
            <a:normAutofit/>
          </a:bodyPr>
          <a:lstStyle/>
          <a:p>
            <a:r>
              <a:rPr lang="en-US" b="1" dirty="0" smtClean="0"/>
              <a:t>Humor</a:t>
            </a:r>
          </a:p>
          <a:p>
            <a:pPr lvl="1"/>
            <a:r>
              <a:rPr lang="en-US" dirty="0" smtClean="0"/>
              <a:t>What is it?</a:t>
            </a:r>
          </a:p>
          <a:p>
            <a:pPr lvl="1"/>
            <a:r>
              <a:rPr lang="en-US" dirty="0" smtClean="0"/>
              <a:t>Why is it important?  </a:t>
            </a:r>
          </a:p>
          <a:p>
            <a:pPr lvl="1"/>
            <a:r>
              <a:rPr lang="en-US" dirty="0" smtClean="0"/>
              <a:t>How can it be used?</a:t>
            </a:r>
          </a:p>
          <a:p>
            <a:pPr lvl="1"/>
            <a:r>
              <a:rPr lang="en-US" dirty="0" smtClean="0"/>
              <a:t>Are there any precautions in using humor?</a:t>
            </a:r>
          </a:p>
          <a:p>
            <a:pPr lvl="1"/>
            <a:r>
              <a:rPr lang="en-US" dirty="0" smtClean="0"/>
              <a:t>Examples</a:t>
            </a:r>
            <a:endParaRPr lang="en-US" dirty="0"/>
          </a:p>
        </p:txBody>
      </p:sp>
      <p:pic>
        <p:nvPicPr>
          <p:cNvPr id="124930" name="Picture 2" descr="http://familyofchristconversations.files.wordpress.com/2012/08/think.jpg"/>
          <p:cNvPicPr>
            <a:picLocks noChangeAspect="1" noChangeArrowheads="1"/>
          </p:cNvPicPr>
          <p:nvPr/>
        </p:nvPicPr>
        <p:blipFill>
          <a:blip r:embed="rId3" cstate="print"/>
          <a:srcRect/>
          <a:stretch>
            <a:fillRect/>
          </a:stretch>
        </p:blipFill>
        <p:spPr bwMode="auto">
          <a:xfrm>
            <a:off x="1981200" y="381000"/>
            <a:ext cx="4495800" cy="5994402"/>
          </a:xfrm>
          <a:prstGeom prst="rect">
            <a:avLst/>
          </a:prstGeom>
          <a:noFill/>
        </p:spPr>
      </p:pic>
      <p:pic>
        <p:nvPicPr>
          <p:cNvPr id="124932" name="Picture 4" descr="484 (423×484)"/>
          <p:cNvPicPr>
            <a:picLocks noChangeAspect="1" noChangeArrowheads="1"/>
          </p:cNvPicPr>
          <p:nvPr/>
        </p:nvPicPr>
        <p:blipFill>
          <a:blip r:embed="rId4" cstate="print"/>
          <a:srcRect/>
          <a:stretch>
            <a:fillRect/>
          </a:stretch>
        </p:blipFill>
        <p:spPr bwMode="auto">
          <a:xfrm>
            <a:off x="1676400" y="304800"/>
            <a:ext cx="5460895" cy="6248400"/>
          </a:xfrm>
          <a:prstGeom prst="rect">
            <a:avLst/>
          </a:prstGeom>
          <a:noFill/>
        </p:spPr>
      </p:pic>
      <p:pic>
        <p:nvPicPr>
          <p:cNvPr id="124934" name="Picture 6" descr="http://blog.springerpub.com/wp-content/uploads/2013/02/NH6.jpg"/>
          <p:cNvPicPr>
            <a:picLocks noChangeAspect="1" noChangeArrowheads="1"/>
          </p:cNvPicPr>
          <p:nvPr/>
        </p:nvPicPr>
        <p:blipFill>
          <a:blip r:embed="rId5" cstate="print"/>
          <a:srcRect/>
          <a:stretch>
            <a:fillRect/>
          </a:stretch>
        </p:blipFill>
        <p:spPr bwMode="auto">
          <a:xfrm>
            <a:off x="939626" y="914400"/>
            <a:ext cx="7213774"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930"/>
                                        </p:tgtEl>
                                        <p:attrNameLst>
                                          <p:attrName>style.visibility</p:attrName>
                                        </p:attrNameLst>
                                      </p:cBhvr>
                                      <p:to>
                                        <p:strVal val="visible"/>
                                      </p:to>
                                    </p:set>
                                    <p:anim calcmode="lin" valueType="num">
                                      <p:cBhvr additive="base">
                                        <p:cTn id="37" dur="500" fill="hold"/>
                                        <p:tgtEl>
                                          <p:spTgt spid="124930"/>
                                        </p:tgtEl>
                                        <p:attrNameLst>
                                          <p:attrName>ppt_x</p:attrName>
                                        </p:attrNameLst>
                                      </p:cBhvr>
                                      <p:tavLst>
                                        <p:tav tm="0">
                                          <p:val>
                                            <p:strVal val="#ppt_x"/>
                                          </p:val>
                                        </p:tav>
                                        <p:tav tm="100000">
                                          <p:val>
                                            <p:strVal val="#ppt_x"/>
                                          </p:val>
                                        </p:tav>
                                      </p:tavLst>
                                    </p:anim>
                                    <p:anim calcmode="lin" valueType="num">
                                      <p:cBhvr additive="base">
                                        <p:cTn id="38" dur="500" fill="hold"/>
                                        <p:tgtEl>
                                          <p:spTgt spid="1249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932"/>
                                        </p:tgtEl>
                                        <p:attrNameLst>
                                          <p:attrName>style.visibility</p:attrName>
                                        </p:attrNameLst>
                                      </p:cBhvr>
                                      <p:to>
                                        <p:strVal val="visible"/>
                                      </p:to>
                                    </p:set>
                                    <p:anim calcmode="lin" valueType="num">
                                      <p:cBhvr additive="base">
                                        <p:cTn id="43" dur="500" fill="hold"/>
                                        <p:tgtEl>
                                          <p:spTgt spid="124932"/>
                                        </p:tgtEl>
                                        <p:attrNameLst>
                                          <p:attrName>ppt_x</p:attrName>
                                        </p:attrNameLst>
                                      </p:cBhvr>
                                      <p:tavLst>
                                        <p:tav tm="0">
                                          <p:val>
                                            <p:strVal val="#ppt_x"/>
                                          </p:val>
                                        </p:tav>
                                        <p:tav tm="100000">
                                          <p:val>
                                            <p:strVal val="#ppt_x"/>
                                          </p:val>
                                        </p:tav>
                                      </p:tavLst>
                                    </p:anim>
                                    <p:anim calcmode="lin" valueType="num">
                                      <p:cBhvr additive="base">
                                        <p:cTn id="44" dur="500" fill="hold"/>
                                        <p:tgtEl>
                                          <p:spTgt spid="1249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934"/>
                                        </p:tgtEl>
                                        <p:attrNameLst>
                                          <p:attrName>style.visibility</p:attrName>
                                        </p:attrNameLst>
                                      </p:cBhvr>
                                      <p:to>
                                        <p:strVal val="visible"/>
                                      </p:to>
                                    </p:set>
                                    <p:anim calcmode="lin" valueType="num">
                                      <p:cBhvr additive="base">
                                        <p:cTn id="49" dur="500" fill="hold"/>
                                        <p:tgtEl>
                                          <p:spTgt spid="124934"/>
                                        </p:tgtEl>
                                        <p:attrNameLst>
                                          <p:attrName>ppt_x</p:attrName>
                                        </p:attrNameLst>
                                      </p:cBhvr>
                                      <p:tavLst>
                                        <p:tav tm="0">
                                          <p:val>
                                            <p:strVal val="#ppt_x"/>
                                          </p:val>
                                        </p:tav>
                                        <p:tav tm="100000">
                                          <p:val>
                                            <p:strVal val="#ppt_x"/>
                                          </p:val>
                                        </p:tav>
                                      </p:tavLst>
                                    </p:anim>
                                    <p:anim calcmode="lin" valueType="num">
                                      <p:cBhvr additive="base">
                                        <p:cTn id="50" dur="500" fill="hold"/>
                                        <p:tgtEl>
                                          <p:spTgt spid="1249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Mind-Body Therapies cont.</a:t>
            </a:r>
            <a:endParaRPr lang="en-US" b="1" dirty="0"/>
          </a:p>
        </p:txBody>
      </p:sp>
      <p:sp>
        <p:nvSpPr>
          <p:cNvPr id="3" name="Content Placeholder 2"/>
          <p:cNvSpPr>
            <a:spLocks noGrp="1"/>
          </p:cNvSpPr>
          <p:nvPr>
            <p:ph sz="quarter" idx="1"/>
          </p:nvPr>
        </p:nvSpPr>
        <p:spPr>
          <a:xfrm>
            <a:off x="609600" y="1600200"/>
            <a:ext cx="8153400" cy="4495800"/>
          </a:xfrm>
        </p:spPr>
        <p:txBody>
          <a:bodyPr/>
          <a:lstStyle/>
          <a:p>
            <a:r>
              <a:rPr lang="en-US" b="1" dirty="0" smtClean="0"/>
              <a:t>Biofeedback</a:t>
            </a:r>
          </a:p>
          <a:p>
            <a:pPr lvl="1"/>
            <a:r>
              <a:rPr lang="en-US" dirty="0" smtClean="0"/>
              <a:t>What is it?</a:t>
            </a:r>
          </a:p>
          <a:p>
            <a:pPr lvl="2"/>
            <a:r>
              <a:rPr lang="en-US" dirty="0" smtClean="0"/>
              <a:t>In English, please!</a:t>
            </a:r>
          </a:p>
          <a:p>
            <a:pPr lvl="2"/>
            <a:r>
              <a:rPr lang="en-US" dirty="0" smtClean="0"/>
              <a:t>Example </a:t>
            </a:r>
          </a:p>
          <a:p>
            <a:pPr lvl="1"/>
            <a:r>
              <a:rPr lang="en-US" dirty="0" smtClean="0"/>
              <a:t>What does the research say about biofeedback?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Mind-Body Therapies cont.</a:t>
            </a:r>
            <a:endParaRPr lang="en-US" dirty="0">
              <a:solidFill>
                <a:schemeClr val="accent6">
                  <a:lumMod val="75000"/>
                </a:schemeClr>
              </a:solidFill>
            </a:endParaRPr>
          </a:p>
        </p:txBody>
      </p:sp>
      <p:sp>
        <p:nvSpPr>
          <p:cNvPr id="4" name="Content Placeholder 3"/>
          <p:cNvSpPr>
            <a:spLocks noGrp="1"/>
          </p:cNvSpPr>
          <p:nvPr>
            <p:ph sz="quarter" idx="1"/>
          </p:nvPr>
        </p:nvSpPr>
        <p:spPr/>
        <p:txBody>
          <a:bodyPr/>
          <a:lstStyle/>
          <a:p>
            <a:r>
              <a:rPr lang="en-US" b="1" dirty="0" smtClean="0"/>
              <a:t>Meditation</a:t>
            </a:r>
          </a:p>
          <a:p>
            <a:pPr lvl="1"/>
            <a:r>
              <a:rPr lang="en-US" dirty="0" smtClean="0"/>
              <a:t>What is it? </a:t>
            </a:r>
          </a:p>
          <a:p>
            <a:pPr lvl="1"/>
            <a:r>
              <a:rPr lang="en-US" dirty="0" smtClean="0"/>
              <a:t>When is meditation typically used?</a:t>
            </a:r>
          </a:p>
          <a:p>
            <a:pPr lvl="1"/>
            <a:r>
              <a:rPr lang="en-US" dirty="0" smtClean="0"/>
              <a:t>Different approaches to meditation</a:t>
            </a:r>
          </a:p>
          <a:p>
            <a:pPr lvl="1"/>
            <a:r>
              <a:rPr lang="en-US" dirty="0" smtClean="0"/>
              <a:t>As the ACNP, how do I know that meditation is useful?</a:t>
            </a:r>
            <a:endParaRPr lang="en-US" dirty="0"/>
          </a:p>
        </p:txBody>
      </p:sp>
      <p:pic>
        <p:nvPicPr>
          <p:cNvPr id="114690" name="Picture 2" descr="http://casnocha.com/images/2012/07/meditation-6.jpg"/>
          <p:cNvPicPr>
            <a:picLocks noChangeAspect="1" noChangeArrowheads="1"/>
          </p:cNvPicPr>
          <p:nvPr/>
        </p:nvPicPr>
        <p:blipFill>
          <a:blip r:embed="rId3" cstate="print"/>
          <a:srcRect/>
          <a:stretch>
            <a:fillRect/>
          </a:stretch>
        </p:blipFill>
        <p:spPr bwMode="auto">
          <a:xfrm>
            <a:off x="914400" y="1524000"/>
            <a:ext cx="7239000" cy="48235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4690"/>
                                        </p:tgtEl>
                                        <p:attrNameLst>
                                          <p:attrName>style.visibility</p:attrName>
                                        </p:attrNameLst>
                                      </p:cBhvr>
                                      <p:to>
                                        <p:strVal val="visible"/>
                                      </p:to>
                                    </p:set>
                                    <p:anim calcmode="lin" valueType="num">
                                      <p:cBhvr additive="base">
                                        <p:cTn id="31" dur="500" fill="hold"/>
                                        <p:tgtEl>
                                          <p:spTgt spid="114690"/>
                                        </p:tgtEl>
                                        <p:attrNameLst>
                                          <p:attrName>ppt_x</p:attrName>
                                        </p:attrNameLst>
                                      </p:cBhvr>
                                      <p:tavLst>
                                        <p:tav tm="0">
                                          <p:val>
                                            <p:strVal val="#ppt_x"/>
                                          </p:val>
                                        </p:tav>
                                        <p:tav tm="100000">
                                          <p:val>
                                            <p:strVal val="#ppt_x"/>
                                          </p:val>
                                        </p:tav>
                                      </p:tavLst>
                                    </p:anim>
                                    <p:anim calcmode="lin" valueType="num">
                                      <p:cBhvr additive="base">
                                        <p:cTn id="32" dur="500" fill="hold"/>
                                        <p:tgtEl>
                                          <p:spTgt spid="114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Mind-Body Therapies cont.</a:t>
            </a:r>
            <a:endParaRPr lang="en-US" dirty="0"/>
          </a:p>
        </p:txBody>
      </p:sp>
      <p:sp>
        <p:nvSpPr>
          <p:cNvPr id="5" name="Text Placeholder 4"/>
          <p:cNvSpPr>
            <a:spLocks noGrp="1"/>
          </p:cNvSpPr>
          <p:nvPr>
            <p:ph sz="quarter" idx="1"/>
          </p:nvPr>
        </p:nvSpPr>
        <p:spPr/>
        <p:txBody>
          <a:bodyPr/>
          <a:lstStyle/>
          <a:p>
            <a:r>
              <a:rPr lang="en-US" b="1" dirty="0" smtClean="0"/>
              <a:t>Prayer/Spirituality</a:t>
            </a:r>
          </a:p>
          <a:p>
            <a:pPr lvl="1"/>
            <a:r>
              <a:rPr lang="en-US" dirty="0" smtClean="0"/>
              <a:t>What is it?</a:t>
            </a:r>
          </a:p>
          <a:p>
            <a:pPr lvl="1"/>
            <a:r>
              <a:rPr lang="en-US" dirty="0" smtClean="0"/>
              <a:t>Existence of a higher being</a:t>
            </a:r>
          </a:p>
          <a:p>
            <a:pPr lvl="1"/>
            <a:r>
              <a:rPr lang="en-US" dirty="0" smtClean="0"/>
              <a:t>Holistic</a:t>
            </a:r>
          </a:p>
          <a:p>
            <a:pPr lvl="1"/>
            <a:r>
              <a:rPr lang="en-US" dirty="0" smtClean="0"/>
              <a:t>Cultural diversity</a:t>
            </a:r>
          </a:p>
          <a:p>
            <a:pPr lvl="1"/>
            <a:r>
              <a:rPr lang="en-US" dirty="0" smtClean="0"/>
              <a:t>What does the research say about prayer/spirituality?</a:t>
            </a:r>
            <a:endParaRPr lang="en-US" dirty="0"/>
          </a:p>
        </p:txBody>
      </p:sp>
      <p:pic>
        <p:nvPicPr>
          <p:cNvPr id="7172" name="Picture 4" descr="http://2.bp.blogspot.com/_g4EUtZ0lnNE/S-Dn4v9lt0I/AAAAAAAAAA0/FeXl7SVl1DI/s1600/ReligiousSymbols.png"/>
          <p:cNvPicPr>
            <a:picLocks noChangeAspect="1" noChangeArrowheads="1"/>
          </p:cNvPicPr>
          <p:nvPr/>
        </p:nvPicPr>
        <p:blipFill>
          <a:blip r:embed="rId3" cstate="print"/>
          <a:srcRect/>
          <a:stretch>
            <a:fillRect/>
          </a:stretch>
        </p:blipFill>
        <p:spPr bwMode="auto">
          <a:xfrm>
            <a:off x="2029522" y="987552"/>
            <a:ext cx="5380056" cy="5380056"/>
          </a:xfrm>
          <a:prstGeom prst="rect">
            <a:avLst/>
          </a:prstGeom>
          <a:noFill/>
        </p:spPr>
      </p:pic>
      <p:pic>
        <p:nvPicPr>
          <p:cNvPr id="7170" name="Picture 2" descr="http://www.harvestfamilyfellowship.com/sites/default/files/prayer.jpg"/>
          <p:cNvPicPr>
            <a:picLocks noChangeAspect="1" noChangeArrowheads="1"/>
          </p:cNvPicPr>
          <p:nvPr/>
        </p:nvPicPr>
        <p:blipFill>
          <a:blip r:embed="rId4" cstate="print"/>
          <a:srcRect/>
          <a:stretch>
            <a:fillRect/>
          </a:stretch>
        </p:blipFill>
        <p:spPr bwMode="auto">
          <a:xfrm>
            <a:off x="2029522" y="228600"/>
            <a:ext cx="5223738" cy="6139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anim calcmode="lin" valueType="num">
                                      <p:cBhvr additive="base">
                                        <p:cTn id="37" dur="500" fill="hold"/>
                                        <p:tgtEl>
                                          <p:spTgt spid="7172"/>
                                        </p:tgtEl>
                                        <p:attrNameLst>
                                          <p:attrName>ppt_x</p:attrName>
                                        </p:attrNameLst>
                                      </p:cBhvr>
                                      <p:tavLst>
                                        <p:tav tm="0">
                                          <p:val>
                                            <p:strVal val="#ppt_x"/>
                                          </p:val>
                                        </p:tav>
                                        <p:tav tm="100000">
                                          <p:val>
                                            <p:strVal val="#ppt_x"/>
                                          </p:val>
                                        </p:tav>
                                      </p:tavLst>
                                    </p:anim>
                                    <p:anim calcmode="lin" valueType="num">
                                      <p:cBhvr additive="base">
                                        <p:cTn id="3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0"/>
                                        </p:tgtEl>
                                        <p:attrNameLst>
                                          <p:attrName>style.visibility</p:attrName>
                                        </p:attrNameLst>
                                      </p:cBhvr>
                                      <p:to>
                                        <p:strVal val="visible"/>
                                      </p:to>
                                    </p:set>
                                    <p:anim calcmode="lin" valueType="num">
                                      <p:cBhvr additive="base">
                                        <p:cTn id="43" dur="500" fill="hold"/>
                                        <p:tgtEl>
                                          <p:spTgt spid="7170"/>
                                        </p:tgtEl>
                                        <p:attrNameLst>
                                          <p:attrName>ppt_x</p:attrName>
                                        </p:attrNameLst>
                                      </p:cBhvr>
                                      <p:tavLst>
                                        <p:tav tm="0">
                                          <p:val>
                                            <p:strVal val="#ppt_x"/>
                                          </p:val>
                                        </p:tav>
                                        <p:tav tm="100000">
                                          <p:val>
                                            <p:strVal val="#ppt_x"/>
                                          </p:val>
                                        </p:tav>
                                      </p:tavLst>
                                    </p:anim>
                                    <p:anim calcmode="lin" valueType="num">
                                      <p:cBhvr additive="base">
                                        <p:cTn id="4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of the ways to deal with any overwhelming emotion is to find a healthy outlet in which to express yourself.</a:t>
            </a:r>
          </a:p>
          <a:p>
            <a:endParaRPr lang="en-US" dirty="0" smtClean="0"/>
          </a:p>
          <a:p>
            <a:r>
              <a:rPr lang="en-US" dirty="0" smtClean="0"/>
              <a:t>Journaling can help:</a:t>
            </a:r>
          </a:p>
          <a:p>
            <a:pPr lvl="1"/>
            <a:r>
              <a:rPr lang="en-US" dirty="0" smtClean="0"/>
              <a:t>Manage anxiety</a:t>
            </a:r>
          </a:p>
          <a:p>
            <a:pPr lvl="1"/>
            <a:r>
              <a:rPr lang="en-US" dirty="0" smtClean="0"/>
              <a:t>Reduce stress</a:t>
            </a:r>
          </a:p>
          <a:p>
            <a:pPr lvl="1"/>
            <a:r>
              <a:rPr lang="en-US" dirty="0" smtClean="0"/>
              <a:t>Cope with depression</a:t>
            </a:r>
          </a:p>
          <a:p>
            <a:pPr lvl="1"/>
            <a:endParaRPr lang="en-US" dirty="0" smtClean="0"/>
          </a:p>
          <a:p>
            <a:r>
              <a:rPr lang="en-US" dirty="0" smtClean="0"/>
              <a:t>Journaling helps control your symptoms and improve your mood by:</a:t>
            </a:r>
          </a:p>
          <a:p>
            <a:pPr lvl="1"/>
            <a:r>
              <a:rPr lang="en-US" dirty="0" smtClean="0"/>
              <a:t>Helping your prioritize problems, fears, and concerns</a:t>
            </a:r>
          </a:p>
          <a:p>
            <a:pPr lvl="1"/>
            <a:r>
              <a:rPr lang="en-US" dirty="0" smtClean="0"/>
              <a:t>Tracking any symptoms day-to-day so that you can recognize triggers and learn ways to better control them</a:t>
            </a:r>
          </a:p>
          <a:p>
            <a:pPr lvl="1"/>
            <a:r>
              <a:rPr lang="en-US" dirty="0" smtClean="0"/>
              <a:t>Providing an opportunity for positive self-talk and identifying negative thoughts and behaviors</a:t>
            </a:r>
          </a:p>
          <a:p>
            <a:endParaRPr lang="en-US" dirty="0"/>
          </a:p>
        </p:txBody>
      </p:sp>
    </p:spTree>
    <p:extLst>
      <p:ext uri="{BB962C8B-B14F-4D97-AF65-F5344CB8AC3E}">
        <p14:creationId xmlns:p14="http://schemas.microsoft.com/office/powerpoint/2010/main" val="195120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8620"/>
            <a:ext cx="8534400" cy="758952"/>
          </a:xfrm>
        </p:spPr>
        <p:txBody>
          <a:bodyPr>
            <a:normAutofit fontScale="90000"/>
          </a:bodyPr>
          <a:lstStyle/>
          <a:p>
            <a:r>
              <a:rPr lang="en-US" dirty="0" smtClean="0"/>
              <a:t>REMINISCENCE THERAPY/</a:t>
            </a:r>
            <a:br>
              <a:rPr lang="en-US" dirty="0" smtClean="0"/>
            </a:br>
            <a:r>
              <a:rPr lang="en-US" dirty="0" smtClean="0"/>
              <a:t>STORYTELLING</a:t>
            </a:r>
            <a:endParaRPr lang="en-US" dirty="0"/>
          </a:p>
        </p:txBody>
      </p:sp>
      <p:sp>
        <p:nvSpPr>
          <p:cNvPr id="3" name="Content Placeholder 2"/>
          <p:cNvSpPr>
            <a:spLocks noGrp="1"/>
          </p:cNvSpPr>
          <p:nvPr>
            <p:ph idx="1"/>
          </p:nvPr>
        </p:nvSpPr>
        <p:spPr/>
        <p:txBody>
          <a:bodyPr/>
          <a:lstStyle/>
          <a:p>
            <a:r>
              <a:rPr lang="en-US" b="1" dirty="0"/>
              <a:t>This type of therapy is an effective treatment for:</a:t>
            </a:r>
          </a:p>
          <a:p>
            <a:pPr marL="0" indent="0">
              <a:buNone/>
            </a:pPr>
            <a:r>
              <a:rPr lang="en-US" dirty="0" smtClean="0"/>
              <a:t>	• </a:t>
            </a:r>
            <a:r>
              <a:rPr lang="en-US" dirty="0"/>
              <a:t>Memory loss</a:t>
            </a:r>
          </a:p>
          <a:p>
            <a:pPr marL="0" indent="0">
              <a:buNone/>
            </a:pPr>
            <a:r>
              <a:rPr lang="en-US" dirty="0" smtClean="0"/>
              <a:t>	• </a:t>
            </a:r>
            <a:r>
              <a:rPr lang="en-US" dirty="0"/>
              <a:t>Dementia</a:t>
            </a:r>
          </a:p>
          <a:p>
            <a:pPr marL="0" indent="0">
              <a:buNone/>
            </a:pPr>
            <a:r>
              <a:rPr lang="en-US" dirty="0" smtClean="0"/>
              <a:t>	• Depression</a:t>
            </a:r>
            <a:endParaRPr lang="en-US" dirty="0"/>
          </a:p>
          <a:p>
            <a:pPr marL="0" indent="0">
              <a:buNone/>
            </a:pPr>
            <a:r>
              <a:rPr lang="en-US" dirty="0" smtClean="0"/>
              <a:t>	• </a:t>
            </a:r>
            <a:r>
              <a:rPr lang="en-US" dirty="0"/>
              <a:t>Anxiety</a:t>
            </a:r>
          </a:p>
        </p:txBody>
      </p:sp>
    </p:spTree>
    <p:extLst>
      <p:ext uri="{BB962C8B-B14F-4D97-AF65-F5344CB8AC3E}">
        <p14:creationId xmlns:p14="http://schemas.microsoft.com/office/powerpoint/2010/main" val="54076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ASSISTED THERAPY</a:t>
            </a:r>
            <a:endParaRPr lang="en-US" dirty="0"/>
          </a:p>
        </p:txBody>
      </p:sp>
      <p:sp>
        <p:nvSpPr>
          <p:cNvPr id="3" name="Text Placeholder 2"/>
          <p:cNvSpPr>
            <a:spLocks noGrp="1"/>
          </p:cNvSpPr>
          <p:nvPr>
            <p:ph type="body" idx="1"/>
          </p:nvPr>
        </p:nvSpPr>
        <p:spPr/>
        <p:txBody>
          <a:bodyPr/>
          <a:lstStyle/>
          <a:p>
            <a:pPr algn="ctr"/>
            <a:r>
              <a:rPr lang="en-US" dirty="0" smtClean="0"/>
              <a:t>Benefits</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Improved fine motor skills</a:t>
            </a:r>
          </a:p>
          <a:p>
            <a:r>
              <a:rPr lang="en-US" dirty="0" smtClean="0"/>
              <a:t>Improved balance</a:t>
            </a:r>
          </a:p>
          <a:p>
            <a:r>
              <a:rPr lang="en-US" dirty="0" smtClean="0"/>
              <a:t>Increased focus and attention</a:t>
            </a:r>
          </a:p>
          <a:p>
            <a:r>
              <a:rPr lang="en-US" dirty="0" smtClean="0"/>
              <a:t>Increased self-esteem and ability to care for oneself</a:t>
            </a:r>
          </a:p>
          <a:p>
            <a:r>
              <a:rPr lang="en-US" dirty="0" smtClean="0"/>
              <a:t>Reduced anxiety, grief and isolation</a:t>
            </a:r>
          </a:p>
          <a:p>
            <a:r>
              <a:rPr lang="en-US" dirty="0" smtClean="0"/>
              <a:t>Reduced blood pressure, depression, and risk of heart attack or stroke</a:t>
            </a:r>
          </a:p>
          <a:p>
            <a:r>
              <a:rPr lang="en-US" dirty="0" smtClean="0"/>
              <a:t>Improved willingness to be involved in a therapeutic program or group activity</a:t>
            </a:r>
          </a:p>
          <a:p>
            <a:r>
              <a:rPr lang="en-US" dirty="0" smtClean="0"/>
              <a:t>Increased trust, empathy and teamwork</a:t>
            </a:r>
          </a:p>
          <a:p>
            <a:r>
              <a:rPr lang="en-US" dirty="0" smtClean="0"/>
              <a:t>Greater self-control</a:t>
            </a:r>
          </a:p>
          <a:p>
            <a:r>
              <a:rPr lang="en-US" dirty="0" smtClean="0"/>
              <a:t>Enhanced problem-solving skills</a:t>
            </a:r>
          </a:p>
          <a:p>
            <a:r>
              <a:rPr lang="en-US" dirty="0" smtClean="0"/>
              <a:t>Reduced need for medication</a:t>
            </a:r>
          </a:p>
          <a:p>
            <a:r>
              <a:rPr lang="en-US" dirty="0" smtClean="0"/>
              <a:t>Improved social skills</a:t>
            </a:r>
          </a:p>
          <a:p>
            <a:endParaRPr lang="en-US" dirty="0"/>
          </a:p>
        </p:txBody>
      </p:sp>
      <p:sp>
        <p:nvSpPr>
          <p:cNvPr id="5" name="Text Placeholder 4"/>
          <p:cNvSpPr>
            <a:spLocks noGrp="1"/>
          </p:cNvSpPr>
          <p:nvPr>
            <p:ph type="body" sz="quarter" idx="3"/>
          </p:nvPr>
        </p:nvSpPr>
        <p:spPr/>
        <p:txBody>
          <a:bodyPr/>
          <a:lstStyle/>
          <a:p>
            <a:pPr algn="ctr"/>
            <a:r>
              <a:rPr lang="en-US" dirty="0" smtClean="0"/>
              <a:t>Conditions/disorders </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Autism spectrum disorders</a:t>
            </a:r>
          </a:p>
          <a:p>
            <a:r>
              <a:rPr lang="en-US" dirty="0" smtClean="0"/>
              <a:t>Addiction</a:t>
            </a:r>
          </a:p>
          <a:p>
            <a:r>
              <a:rPr lang="en-US" dirty="0" smtClean="0"/>
              <a:t>Cancer</a:t>
            </a:r>
          </a:p>
          <a:p>
            <a:r>
              <a:rPr lang="en-US" dirty="0" smtClean="0"/>
              <a:t>Heart disease</a:t>
            </a:r>
          </a:p>
          <a:p>
            <a:r>
              <a:rPr lang="en-US" dirty="0" smtClean="0"/>
              <a:t>Dementia</a:t>
            </a:r>
          </a:p>
          <a:p>
            <a:r>
              <a:rPr lang="en-US" dirty="0" smtClean="0"/>
              <a:t>Developmental disorders</a:t>
            </a:r>
          </a:p>
          <a:p>
            <a:r>
              <a:rPr lang="en-US" dirty="0" smtClean="0"/>
              <a:t>Psychiatric disorders such as schizophrenia</a:t>
            </a:r>
          </a:p>
          <a:p>
            <a:r>
              <a:rPr lang="en-US" dirty="0" smtClean="0"/>
              <a:t>Emotional and behavioral disorders</a:t>
            </a:r>
          </a:p>
          <a:p>
            <a:r>
              <a:rPr lang="en-US" dirty="0" smtClean="0"/>
              <a:t>Chronic pain</a:t>
            </a:r>
          </a:p>
          <a:p>
            <a:endParaRPr lang="en-US"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34200" y="5486400"/>
            <a:ext cx="1908175" cy="127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976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Therapy</a:t>
            </a:r>
            <a:endParaRPr lang="en-US" dirty="0"/>
          </a:p>
        </p:txBody>
      </p:sp>
      <p:sp>
        <p:nvSpPr>
          <p:cNvPr id="3" name="Content Placeholder 2"/>
          <p:cNvSpPr>
            <a:spLocks noGrp="1"/>
          </p:cNvSpPr>
          <p:nvPr>
            <p:ph sz="quarter" idx="1"/>
          </p:nvPr>
        </p:nvSpPr>
        <p:spPr/>
        <p:txBody>
          <a:bodyPr/>
          <a:lstStyle/>
          <a:p>
            <a:r>
              <a:rPr lang="en-US" dirty="0" smtClean="0">
                <a:solidFill>
                  <a:schemeClr val="accent2">
                    <a:lumMod val="75000"/>
                  </a:schemeClr>
                </a:solidFill>
              </a:rPr>
              <a:t>What it is</a:t>
            </a:r>
          </a:p>
          <a:p>
            <a:r>
              <a:rPr lang="en-US" dirty="0" smtClean="0">
                <a:solidFill>
                  <a:schemeClr val="accent2">
                    <a:lumMod val="75000"/>
                  </a:schemeClr>
                </a:solidFill>
              </a:rPr>
              <a:t>Examples: </a:t>
            </a:r>
          </a:p>
          <a:p>
            <a:pPr lvl="1"/>
            <a:r>
              <a:rPr lang="en-US" dirty="0" smtClean="0">
                <a:solidFill>
                  <a:schemeClr val="accent2">
                    <a:lumMod val="75000"/>
                  </a:schemeClr>
                </a:solidFill>
              </a:rPr>
              <a:t>Magnet Therapy</a:t>
            </a:r>
          </a:p>
          <a:p>
            <a:pPr lvl="1"/>
            <a:r>
              <a:rPr lang="en-US" dirty="0" smtClean="0">
                <a:solidFill>
                  <a:schemeClr val="accent2">
                    <a:lumMod val="75000"/>
                  </a:schemeClr>
                </a:solidFill>
              </a:rPr>
              <a:t>Healing Touch</a:t>
            </a:r>
          </a:p>
          <a:p>
            <a:pPr lvl="1"/>
            <a:r>
              <a:rPr lang="en-US" dirty="0" smtClean="0">
                <a:solidFill>
                  <a:schemeClr val="accent2">
                    <a:lumMod val="75000"/>
                  </a:schemeClr>
                </a:solidFill>
              </a:rPr>
              <a:t>Therapeutic Touch</a:t>
            </a:r>
          </a:p>
          <a:p>
            <a:pPr lvl="1"/>
            <a:r>
              <a:rPr lang="en-US" dirty="0" smtClean="0">
                <a:solidFill>
                  <a:schemeClr val="accent2">
                    <a:lumMod val="75000"/>
                  </a:schemeClr>
                </a:solidFill>
              </a:rPr>
              <a:t>Reiki</a:t>
            </a:r>
          </a:p>
          <a:p>
            <a:pPr lvl="1"/>
            <a:r>
              <a:rPr lang="en-US" dirty="0" smtClean="0">
                <a:solidFill>
                  <a:schemeClr val="accent2">
                    <a:lumMod val="75000"/>
                  </a:schemeClr>
                </a:solidFill>
              </a:rPr>
              <a:t>Acupuncture</a:t>
            </a:r>
          </a:p>
          <a:p>
            <a:pPr lvl="1"/>
            <a:r>
              <a:rPr lang="en-US" dirty="0" smtClean="0">
                <a:solidFill>
                  <a:schemeClr val="accent2">
                    <a:lumMod val="75000"/>
                  </a:schemeClr>
                </a:solidFill>
              </a:rPr>
              <a:t>Reflexology</a:t>
            </a:r>
            <a:endParaRPr lang="en-US" dirty="0">
              <a:solidFill>
                <a:schemeClr val="accent2">
                  <a:lumMod val="75000"/>
                </a:schemeClr>
              </a:solidFill>
            </a:endParaRPr>
          </a:p>
        </p:txBody>
      </p:sp>
      <p:pic>
        <p:nvPicPr>
          <p:cNvPr id="4" name="Picture 3"/>
          <p:cNvPicPr>
            <a:picLocks noChangeAspect="1"/>
          </p:cNvPicPr>
          <p:nvPr/>
        </p:nvPicPr>
        <p:blipFill>
          <a:blip r:embed="rId3" cstate="print"/>
          <a:stretch>
            <a:fillRect/>
          </a:stretch>
        </p:blipFill>
        <p:spPr>
          <a:xfrm>
            <a:off x="4511430" y="1527048"/>
            <a:ext cx="3720073" cy="4798894"/>
          </a:xfrm>
          <a:prstGeom prst="rect">
            <a:avLst/>
          </a:prstGeom>
        </p:spPr>
      </p:pic>
      <p:pic>
        <p:nvPicPr>
          <p:cNvPr id="5" name="Picture 4"/>
          <p:cNvPicPr>
            <a:picLocks noChangeAspect="1"/>
          </p:cNvPicPr>
          <p:nvPr/>
        </p:nvPicPr>
        <p:blipFill>
          <a:blip r:embed="rId4" cstate="print"/>
          <a:stretch>
            <a:fillRect/>
          </a:stretch>
        </p:blipFill>
        <p:spPr>
          <a:xfrm>
            <a:off x="301752" y="228600"/>
            <a:ext cx="1045879" cy="1045879"/>
          </a:xfrm>
          <a:prstGeom prst="rect">
            <a:avLst/>
          </a:prstGeom>
        </p:spPr>
      </p:pic>
      <p:pic>
        <p:nvPicPr>
          <p:cNvPr id="6" name="Picture 5"/>
          <p:cNvPicPr>
            <a:picLocks noChangeAspect="1"/>
          </p:cNvPicPr>
          <p:nvPr/>
        </p:nvPicPr>
        <p:blipFill>
          <a:blip r:embed="rId5" cstate="print"/>
          <a:stretch>
            <a:fillRect/>
          </a:stretch>
        </p:blipFill>
        <p:spPr>
          <a:xfrm>
            <a:off x="7769352" y="220379"/>
            <a:ext cx="1066800" cy="1054100"/>
          </a:xfrm>
          <a:prstGeom prst="rect">
            <a:avLst/>
          </a:prstGeom>
        </p:spPr>
      </p:pic>
    </p:spTree>
    <p:extLst>
      <p:ext uri="{BB962C8B-B14F-4D97-AF65-F5344CB8AC3E}">
        <p14:creationId xmlns:p14="http://schemas.microsoft.com/office/powerpoint/2010/main" val="3789206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 Touch</a:t>
            </a:r>
            <a:endParaRPr lang="en-US" dirty="0"/>
          </a:p>
        </p:txBody>
      </p:sp>
      <p:sp>
        <p:nvSpPr>
          <p:cNvPr id="3" name="Content Placeholder 2"/>
          <p:cNvSpPr>
            <a:spLocks noGrp="1"/>
          </p:cNvSpPr>
          <p:nvPr>
            <p:ph sz="quarter" idx="1"/>
          </p:nvPr>
        </p:nvSpPr>
        <p:spPr/>
        <p:txBody>
          <a:bodyPr/>
          <a:lstStyle/>
          <a:p>
            <a:r>
              <a:rPr lang="en-US" dirty="0" smtClean="0"/>
              <a:t>What it is</a:t>
            </a:r>
          </a:p>
          <a:p>
            <a:r>
              <a:rPr lang="en-US" dirty="0" smtClean="0"/>
              <a:t>Holistic</a:t>
            </a:r>
          </a:p>
          <a:p>
            <a:r>
              <a:rPr lang="en-US" dirty="0" smtClean="0"/>
              <a:t>Culture differences</a:t>
            </a:r>
          </a:p>
          <a:p>
            <a:r>
              <a:rPr lang="en-US" dirty="0" smtClean="0"/>
              <a:t>Research &amp;                                                           Application: Model                                                           for the acute care                                                                          setting &amp; CABG                                                          recovery patients</a:t>
            </a:r>
            <a:endParaRPr lang="en-US" dirty="0"/>
          </a:p>
        </p:txBody>
      </p:sp>
      <p:pic>
        <p:nvPicPr>
          <p:cNvPr id="4" name="Picture 3"/>
          <p:cNvPicPr>
            <a:picLocks noChangeAspect="1"/>
          </p:cNvPicPr>
          <p:nvPr/>
        </p:nvPicPr>
        <p:blipFill>
          <a:blip r:embed="rId3" cstate="print"/>
          <a:stretch>
            <a:fillRect/>
          </a:stretch>
        </p:blipFill>
        <p:spPr>
          <a:xfrm>
            <a:off x="3601220" y="1376643"/>
            <a:ext cx="5356694" cy="5040589"/>
          </a:xfrm>
          <a:prstGeom prst="rect">
            <a:avLst/>
          </a:prstGeom>
        </p:spPr>
      </p:pic>
    </p:spTree>
    <p:extLst>
      <p:ext uri="{BB962C8B-B14F-4D97-AF65-F5344CB8AC3E}">
        <p14:creationId xmlns:p14="http://schemas.microsoft.com/office/powerpoint/2010/main" val="3183261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Topics</a:t>
            </a:r>
            <a:endParaRPr lang="en-US" dirty="0"/>
          </a:p>
        </p:txBody>
      </p:sp>
      <p:sp>
        <p:nvSpPr>
          <p:cNvPr id="3" name="Content Placeholder 2"/>
          <p:cNvSpPr>
            <a:spLocks noGrp="1"/>
          </p:cNvSpPr>
          <p:nvPr>
            <p:ph sz="quarter" idx="1"/>
          </p:nvPr>
        </p:nvSpPr>
        <p:spPr>
          <a:xfrm>
            <a:off x="301752" y="1527047"/>
            <a:ext cx="8503920" cy="4834563"/>
          </a:xfrm>
        </p:spPr>
        <p:txBody>
          <a:bodyPr>
            <a:normAutofit fontScale="92500" lnSpcReduction="10000"/>
          </a:bodyPr>
          <a:lstStyle/>
          <a:p>
            <a:r>
              <a:rPr lang="en-US" dirty="0" smtClean="0"/>
              <a:t>Definition of CAM and specific types of CAM</a:t>
            </a:r>
          </a:p>
          <a:p>
            <a:r>
              <a:rPr lang="en-US" dirty="0" smtClean="0"/>
              <a:t>Recommendations by the FDA</a:t>
            </a:r>
          </a:p>
          <a:p>
            <a:r>
              <a:rPr lang="en-US" dirty="0" smtClean="0"/>
              <a:t>Disclaimer</a:t>
            </a:r>
          </a:p>
          <a:p>
            <a:r>
              <a:rPr lang="en-US" dirty="0" smtClean="0"/>
              <a:t>Mind-body therapies</a:t>
            </a:r>
          </a:p>
          <a:p>
            <a:r>
              <a:rPr lang="en-US" dirty="0" smtClean="0"/>
              <a:t>Energy therapies</a:t>
            </a:r>
          </a:p>
          <a:p>
            <a:r>
              <a:rPr lang="en-US" dirty="0" smtClean="0"/>
              <a:t>Manipulative &amp; body-based therapies</a:t>
            </a:r>
          </a:p>
          <a:p>
            <a:r>
              <a:rPr lang="en-US" dirty="0" smtClean="0"/>
              <a:t>Biological-based therapies</a:t>
            </a:r>
          </a:p>
          <a:p>
            <a:r>
              <a:rPr lang="en-US" dirty="0" smtClean="0"/>
              <a:t>Conclusion</a:t>
            </a:r>
          </a:p>
          <a:p>
            <a:r>
              <a:rPr lang="en-US" dirty="0" smtClean="0"/>
              <a:t>Discuss article</a:t>
            </a:r>
          </a:p>
          <a:p>
            <a:r>
              <a:rPr lang="en-US" dirty="0" smtClean="0"/>
              <a:t>Multiple choice questions (5)</a:t>
            </a:r>
          </a:p>
          <a:p>
            <a:r>
              <a:rPr lang="en-US" dirty="0" smtClean="0"/>
              <a:t>References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Reiki </a:t>
            </a:r>
            <a:endParaRPr lang="en-US" dirty="0"/>
          </a:p>
        </p:txBody>
      </p:sp>
      <p:sp>
        <p:nvSpPr>
          <p:cNvPr id="3" name="Content Placeholder 2"/>
          <p:cNvSpPr>
            <a:spLocks noGrp="1"/>
          </p:cNvSpPr>
          <p:nvPr>
            <p:ph sz="quarter" idx="1"/>
          </p:nvPr>
        </p:nvSpPr>
        <p:spPr/>
        <p:txBody>
          <a:bodyPr/>
          <a:lstStyle/>
          <a:p>
            <a:r>
              <a:rPr lang="en-US" dirty="0" smtClean="0"/>
              <a:t>What it is</a:t>
            </a:r>
          </a:p>
          <a:p>
            <a:r>
              <a:rPr lang="en-US" dirty="0" smtClean="0"/>
              <a:t>Research and Application: </a:t>
            </a:r>
          </a:p>
          <a:p>
            <a:pPr lvl="1"/>
            <a:r>
              <a:rPr lang="en-US" dirty="0"/>
              <a:t>A</a:t>
            </a:r>
            <a:r>
              <a:rPr lang="en-US" dirty="0" smtClean="0"/>
              <a:t>cute </a:t>
            </a:r>
            <a:r>
              <a:rPr lang="en-US" dirty="0"/>
              <a:t>C</a:t>
            </a:r>
            <a:r>
              <a:rPr lang="en-US" dirty="0" smtClean="0"/>
              <a:t>oronary </a:t>
            </a:r>
            <a:r>
              <a:rPr lang="en-US" dirty="0"/>
              <a:t>S</a:t>
            </a:r>
            <a:r>
              <a:rPr lang="en-US" dirty="0" smtClean="0"/>
              <a:t>yndrome </a:t>
            </a:r>
          </a:p>
          <a:p>
            <a:pPr lvl="1"/>
            <a:r>
              <a:rPr lang="en-US" dirty="0" smtClean="0"/>
              <a:t>Type II Diabetes </a:t>
            </a:r>
            <a:r>
              <a:rPr lang="en-US" dirty="0"/>
              <a:t>M</a:t>
            </a:r>
            <a:r>
              <a:rPr lang="en-US" dirty="0" smtClean="0"/>
              <a:t>ellitus </a:t>
            </a:r>
            <a:endParaRPr lang="en-US" dirty="0"/>
          </a:p>
        </p:txBody>
      </p:sp>
      <p:pic>
        <p:nvPicPr>
          <p:cNvPr id="4" name="Picture 3"/>
          <p:cNvPicPr>
            <a:picLocks noChangeAspect="1"/>
          </p:cNvPicPr>
          <p:nvPr/>
        </p:nvPicPr>
        <p:blipFill>
          <a:blip r:embed="rId3" cstate="print"/>
          <a:stretch>
            <a:fillRect/>
          </a:stretch>
        </p:blipFill>
        <p:spPr>
          <a:xfrm>
            <a:off x="4757396" y="1527048"/>
            <a:ext cx="4212428" cy="4578964"/>
          </a:xfrm>
          <a:prstGeom prst="rect">
            <a:avLst/>
          </a:prstGeom>
        </p:spPr>
      </p:pic>
    </p:spTree>
    <p:extLst>
      <p:ext uri="{BB962C8B-B14F-4D97-AF65-F5344CB8AC3E}">
        <p14:creationId xmlns:p14="http://schemas.microsoft.com/office/powerpoint/2010/main" val="3861505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Manipulative and Body-Based Therapies</a:t>
            </a:r>
            <a:endParaRPr lang="en-US" dirty="0"/>
          </a:p>
        </p:txBody>
      </p:sp>
      <p:sp>
        <p:nvSpPr>
          <p:cNvPr id="4" name="Content Placeholder 3"/>
          <p:cNvSpPr>
            <a:spLocks noGrp="1"/>
          </p:cNvSpPr>
          <p:nvPr>
            <p:ph sz="quarter" idx="1"/>
          </p:nvPr>
        </p:nvSpPr>
        <p:spPr/>
        <p:txBody>
          <a:bodyPr/>
          <a:lstStyle/>
          <a:p>
            <a:r>
              <a:rPr lang="en-US" dirty="0" smtClean="0"/>
              <a:t>Therapies involving the manipulation and movement of body parts</a:t>
            </a:r>
          </a:p>
          <a:p>
            <a:pPr lvl="1"/>
            <a:r>
              <a:rPr lang="en-US" dirty="0" smtClean="0"/>
              <a:t>Chiropractic</a:t>
            </a:r>
          </a:p>
          <a:p>
            <a:pPr lvl="1"/>
            <a:r>
              <a:rPr lang="en-US" dirty="0" smtClean="0"/>
              <a:t>Osteopathy</a:t>
            </a:r>
          </a:p>
          <a:p>
            <a:pPr lvl="1"/>
            <a:r>
              <a:rPr lang="en-US" dirty="0" smtClean="0"/>
              <a:t>Massage</a:t>
            </a:r>
          </a:p>
          <a:p>
            <a:pPr lvl="1"/>
            <a:r>
              <a:rPr lang="en-US" dirty="0" smtClean="0"/>
              <a:t>Reflexology</a:t>
            </a:r>
          </a:p>
          <a:p>
            <a:pPr lvl="1"/>
            <a:r>
              <a:rPr lang="en-US" dirty="0" smtClean="0"/>
              <a:t>Acupuncture</a:t>
            </a:r>
          </a:p>
          <a:p>
            <a:pPr lvl="1"/>
            <a:r>
              <a:rPr lang="en-US" dirty="0" smtClean="0"/>
              <a:t>Acupressure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Manipulative and Body-Based Therapies cont.</a:t>
            </a:r>
            <a:endParaRPr lang="en-US" dirty="0"/>
          </a:p>
        </p:txBody>
      </p:sp>
      <p:sp>
        <p:nvSpPr>
          <p:cNvPr id="2" name="Text Placeholder 1"/>
          <p:cNvSpPr>
            <a:spLocks noGrp="1"/>
          </p:cNvSpPr>
          <p:nvPr>
            <p:ph sz="quarter" idx="1"/>
          </p:nvPr>
        </p:nvSpPr>
        <p:spPr/>
        <p:txBody>
          <a:bodyPr/>
          <a:lstStyle/>
          <a:p>
            <a:r>
              <a:rPr lang="en-US" b="1" dirty="0" smtClean="0"/>
              <a:t>Massage</a:t>
            </a:r>
          </a:p>
          <a:p>
            <a:pPr lvl="1"/>
            <a:r>
              <a:rPr lang="en-US" dirty="0" smtClean="0"/>
              <a:t>What is it?</a:t>
            </a:r>
          </a:p>
          <a:p>
            <a:pPr lvl="1"/>
            <a:r>
              <a:rPr lang="en-US" dirty="0" smtClean="0"/>
              <a:t>Commonly utilized</a:t>
            </a:r>
          </a:p>
          <a:p>
            <a:pPr lvl="1"/>
            <a:r>
              <a:rPr lang="en-US" dirty="0" smtClean="0"/>
              <a:t>Commonly used in combination with other therapies</a:t>
            </a:r>
          </a:p>
          <a:p>
            <a:pPr lvl="1"/>
            <a:r>
              <a:rPr lang="en-US" dirty="0" smtClean="0"/>
              <a:t>What are the benefits?</a:t>
            </a:r>
          </a:p>
          <a:p>
            <a:pPr lvl="1"/>
            <a:r>
              <a:rPr lang="en-US" dirty="0" smtClean="0"/>
              <a:t>Precautions</a:t>
            </a:r>
            <a:endParaRPr lang="en-US" dirty="0"/>
          </a:p>
        </p:txBody>
      </p:sp>
      <p:pic>
        <p:nvPicPr>
          <p:cNvPr id="3078" name="Picture 6" descr="http://www.medicinehands.com/images/figure3med.JPG"/>
          <p:cNvPicPr>
            <a:picLocks noChangeAspect="1" noChangeArrowheads="1"/>
          </p:cNvPicPr>
          <p:nvPr/>
        </p:nvPicPr>
        <p:blipFill>
          <a:blip r:embed="rId3" cstate="print"/>
          <a:srcRect/>
          <a:stretch>
            <a:fillRect/>
          </a:stretch>
        </p:blipFill>
        <p:spPr bwMode="auto">
          <a:xfrm>
            <a:off x="1049192" y="607426"/>
            <a:ext cx="7014152" cy="5616314"/>
          </a:xfrm>
          <a:prstGeom prst="rect">
            <a:avLst/>
          </a:prstGeom>
          <a:noFill/>
        </p:spPr>
      </p:pic>
      <p:pic>
        <p:nvPicPr>
          <p:cNvPr id="3076" name="Picture 4" descr="http://www.toledoblade.com/image/2004/08/22/300x_b1_a4-3_cCM_z/Soothing-touch-Massage-therapists-bring-relief-to-women-in-labor.jpg"/>
          <p:cNvPicPr>
            <a:picLocks noChangeAspect="1" noChangeArrowheads="1"/>
          </p:cNvPicPr>
          <p:nvPr/>
        </p:nvPicPr>
        <p:blipFill>
          <a:blip r:embed="rId4" cstate="print"/>
          <a:srcRect/>
          <a:stretch>
            <a:fillRect/>
          </a:stretch>
        </p:blipFill>
        <p:spPr bwMode="auto">
          <a:xfrm>
            <a:off x="882936" y="620227"/>
            <a:ext cx="7471351" cy="56035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additive="base">
                                        <p:cTn id="37" dur="500" fill="hold"/>
                                        <p:tgtEl>
                                          <p:spTgt spid="3078"/>
                                        </p:tgtEl>
                                        <p:attrNameLst>
                                          <p:attrName>ppt_x</p:attrName>
                                        </p:attrNameLst>
                                      </p:cBhvr>
                                      <p:tavLst>
                                        <p:tav tm="0">
                                          <p:val>
                                            <p:strVal val="#ppt_x"/>
                                          </p:val>
                                        </p:tav>
                                        <p:tav tm="100000">
                                          <p:val>
                                            <p:strVal val="#ppt_x"/>
                                          </p:val>
                                        </p:tav>
                                      </p:tavLst>
                                    </p:anim>
                                    <p:anim calcmode="lin" valueType="num">
                                      <p:cBhvr additive="base">
                                        <p:cTn id="3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 calcmode="lin" valueType="num">
                                      <p:cBhvr additive="base">
                                        <p:cTn id="43" dur="500" fill="hold"/>
                                        <p:tgtEl>
                                          <p:spTgt spid="3076"/>
                                        </p:tgtEl>
                                        <p:attrNameLst>
                                          <p:attrName>ppt_x</p:attrName>
                                        </p:attrNameLst>
                                      </p:cBhvr>
                                      <p:tavLst>
                                        <p:tav tm="0">
                                          <p:val>
                                            <p:strVal val="#ppt_x"/>
                                          </p:val>
                                        </p:tav>
                                        <p:tav tm="100000">
                                          <p:val>
                                            <p:strVal val="#ppt_x"/>
                                          </p:val>
                                        </p:tav>
                                      </p:tavLst>
                                    </p:anim>
                                    <p:anim calcmode="lin" valueType="num">
                                      <p:cBhvr additive="base">
                                        <p:cTn id="4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Manipulative and Body-Based Therapies cont.</a:t>
            </a:r>
            <a:endParaRPr lang="en-US" dirty="0"/>
          </a:p>
        </p:txBody>
      </p:sp>
      <p:sp>
        <p:nvSpPr>
          <p:cNvPr id="4" name="Content Placeholder 3"/>
          <p:cNvSpPr>
            <a:spLocks noGrp="1"/>
          </p:cNvSpPr>
          <p:nvPr>
            <p:ph sz="quarter" idx="1"/>
          </p:nvPr>
        </p:nvSpPr>
        <p:spPr/>
        <p:txBody>
          <a:bodyPr/>
          <a:lstStyle/>
          <a:p>
            <a:r>
              <a:rPr lang="en-US" b="1" dirty="0" smtClean="0"/>
              <a:t>Exercise</a:t>
            </a:r>
          </a:p>
          <a:p>
            <a:pPr lvl="1"/>
            <a:r>
              <a:rPr lang="en-US" dirty="0" smtClean="0"/>
              <a:t>Definition</a:t>
            </a:r>
          </a:p>
          <a:p>
            <a:pPr lvl="1"/>
            <a:r>
              <a:rPr lang="en-US" dirty="0" smtClean="0"/>
              <a:t>Benefits </a:t>
            </a:r>
          </a:p>
          <a:p>
            <a:pPr lvl="1"/>
            <a:r>
              <a:rPr lang="en-US" dirty="0" smtClean="0"/>
              <a:t>Examples of exercise in the critical care arena</a:t>
            </a:r>
          </a:p>
          <a:p>
            <a:pPr lvl="1"/>
            <a:r>
              <a:rPr lang="en-US" dirty="0" smtClean="0"/>
              <a:t>Recommendations for patients</a:t>
            </a:r>
          </a:p>
          <a:p>
            <a:pPr lvl="1"/>
            <a:endParaRPr lang="en-US" dirty="0" smtClean="0">
              <a:solidFill>
                <a:schemeClr val="bg1"/>
              </a:solidFill>
            </a:endParaRPr>
          </a:p>
          <a:p>
            <a:endParaRPr lang="en-US" dirty="0"/>
          </a:p>
        </p:txBody>
      </p:sp>
      <p:pic>
        <p:nvPicPr>
          <p:cNvPr id="2052" name="Picture 4" descr="http://ars.els-cdn.com/content/image/1-s2.0-S0003999310000341-gr1.jpg"/>
          <p:cNvPicPr>
            <a:picLocks noChangeAspect="1" noChangeArrowheads="1"/>
          </p:cNvPicPr>
          <p:nvPr/>
        </p:nvPicPr>
        <p:blipFill>
          <a:blip r:embed="rId3" cstate="print"/>
          <a:srcRect/>
          <a:stretch>
            <a:fillRect/>
          </a:stretch>
        </p:blipFill>
        <p:spPr bwMode="auto">
          <a:xfrm>
            <a:off x="2162872" y="183996"/>
            <a:ext cx="4951606" cy="6611065"/>
          </a:xfrm>
          <a:prstGeom prst="rect">
            <a:avLst/>
          </a:prstGeom>
          <a:noFill/>
        </p:spPr>
      </p:pic>
      <p:pic>
        <p:nvPicPr>
          <p:cNvPr id="2050" name="Picture 2" descr="http://www.gvs-ny.com/i/Stryker_5050.jpg"/>
          <p:cNvPicPr>
            <a:picLocks noChangeAspect="1" noChangeArrowheads="1"/>
          </p:cNvPicPr>
          <p:nvPr/>
        </p:nvPicPr>
        <p:blipFill>
          <a:blip r:embed="rId4" cstate="print"/>
          <a:srcRect/>
          <a:stretch>
            <a:fillRect/>
          </a:stretch>
        </p:blipFill>
        <p:spPr bwMode="auto">
          <a:xfrm>
            <a:off x="2341764" y="362256"/>
            <a:ext cx="4304371" cy="62282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Manipulative and Body-Based Therapies cont.</a:t>
            </a:r>
            <a:endParaRPr lang="en-US" dirty="0"/>
          </a:p>
        </p:txBody>
      </p:sp>
      <p:sp>
        <p:nvSpPr>
          <p:cNvPr id="8" name="Content Placeholder 7"/>
          <p:cNvSpPr>
            <a:spLocks noGrp="1"/>
          </p:cNvSpPr>
          <p:nvPr>
            <p:ph sz="quarter" idx="1"/>
          </p:nvPr>
        </p:nvSpPr>
        <p:spPr/>
        <p:txBody>
          <a:bodyPr/>
          <a:lstStyle/>
          <a:p>
            <a:r>
              <a:rPr lang="en-US" b="1" dirty="0" smtClean="0"/>
              <a:t>Progressive Muscle Relaxation</a:t>
            </a:r>
          </a:p>
          <a:p>
            <a:pPr lvl="1"/>
            <a:r>
              <a:rPr lang="en-US" dirty="0" smtClean="0"/>
              <a:t>What is it?</a:t>
            </a:r>
          </a:p>
          <a:p>
            <a:pPr lvl="1"/>
            <a:r>
              <a:rPr lang="en-US" dirty="0" smtClean="0"/>
              <a:t>Involved in many other complementary therapies in nursing</a:t>
            </a:r>
          </a:p>
          <a:p>
            <a:pPr lvl="1"/>
            <a:r>
              <a:rPr lang="en-US" dirty="0" smtClean="0"/>
              <a:t>What does the research say?</a:t>
            </a:r>
          </a:p>
          <a:p>
            <a:pPr lvl="1"/>
            <a:r>
              <a:rPr lang="en-US" dirty="0" smtClean="0"/>
              <a:t>When is it typically used?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BIOLOGICAL-BASED THERAPIES</a:t>
            </a:r>
            <a:endParaRPr lang="en-US" dirty="0"/>
          </a:p>
        </p:txBody>
      </p:sp>
      <p:sp>
        <p:nvSpPr>
          <p:cNvPr id="3" name="Content Placeholder 2"/>
          <p:cNvSpPr>
            <a:spLocks noGrp="1"/>
          </p:cNvSpPr>
          <p:nvPr>
            <p:ph idx="1"/>
          </p:nvPr>
        </p:nvSpPr>
        <p:spPr/>
        <p:txBody>
          <a:bodyPr/>
          <a:lstStyle/>
          <a:p>
            <a:r>
              <a:rPr lang="en-US" dirty="0" smtClean="0"/>
              <a:t>These treatments use ingredients found in nature. </a:t>
            </a:r>
          </a:p>
          <a:p>
            <a:r>
              <a:rPr lang="en-US" dirty="0" smtClean="0"/>
              <a:t>Examples of herbs include ginseng, ginkgo and Echinacea, while examples of other dietary supplements include selenium, glucosamine sulfate and </a:t>
            </a:r>
            <a:r>
              <a:rPr lang="en-US" dirty="0" err="1" smtClean="0"/>
              <a:t>SAMe</a:t>
            </a:r>
            <a:r>
              <a:rPr lang="en-US" dirty="0" smtClean="0"/>
              <a:t>. </a:t>
            </a:r>
          </a:p>
          <a:p>
            <a:r>
              <a:rPr lang="en-US" dirty="0" smtClean="0"/>
              <a:t>Herbs and supplements can be taken as teas, oils, syrups, powders, tablets or capsules. </a:t>
            </a:r>
            <a:endParaRPr lang="en-US" dirty="0"/>
          </a:p>
        </p:txBody>
      </p:sp>
    </p:spTree>
    <p:extLst>
      <p:ext uri="{BB962C8B-B14F-4D97-AF65-F5344CB8AC3E}">
        <p14:creationId xmlns:p14="http://schemas.microsoft.com/office/powerpoint/2010/main" val="3788485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BIOLOGICAL-BASED THERAPIES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300" b="1" dirty="0" smtClean="0"/>
              <a:t>CoQ10</a:t>
            </a:r>
          </a:p>
          <a:p>
            <a:pPr marL="0" indent="0">
              <a:buNone/>
            </a:pPr>
            <a:endParaRPr lang="en-US" b="1" dirty="0" smtClean="0"/>
          </a:p>
          <a:p>
            <a:r>
              <a:rPr lang="en-US" dirty="0" smtClean="0"/>
              <a:t>Though to help with heart failure, cancer, muscular dystrophy, and periodontal disease.</a:t>
            </a:r>
            <a:endParaRPr lang="en-US" b="1" dirty="0"/>
          </a:p>
          <a:p>
            <a:endParaRPr lang="en-US" b="1" dirty="0" smtClean="0"/>
          </a:p>
          <a:p>
            <a:r>
              <a:rPr lang="en-US" dirty="0" smtClean="0"/>
              <a:t>CoQ10 Promising for Chronic Heart Failure </a:t>
            </a:r>
            <a:endParaRPr lang="en-US" dirty="0"/>
          </a:p>
          <a:p>
            <a:endParaRPr lang="en-US" b="1" dirty="0" smtClean="0"/>
          </a:p>
          <a:p>
            <a:r>
              <a:rPr lang="en-US" dirty="0" smtClean="0"/>
              <a:t>Reactive </a:t>
            </a:r>
            <a:r>
              <a:rPr lang="en-US" dirty="0"/>
              <a:t>oxygen species, oxidative stress, and cell </a:t>
            </a:r>
            <a:r>
              <a:rPr lang="en-US" dirty="0" smtClean="0"/>
              <a:t>death correlate </a:t>
            </a:r>
            <a:r>
              <a:rPr lang="en-US" dirty="0"/>
              <a:t>with level of CoQ10 </a:t>
            </a:r>
            <a:r>
              <a:rPr lang="en-US" dirty="0" smtClean="0"/>
              <a:t>deficiency </a:t>
            </a:r>
            <a:r>
              <a:rPr lang="en-US" sz="1800" dirty="0" smtClean="0"/>
              <a:t>(</a:t>
            </a:r>
            <a:r>
              <a:rPr lang="en-US" sz="1800" dirty="0" err="1" smtClean="0"/>
              <a:t>Quinzii</a:t>
            </a:r>
            <a:r>
              <a:rPr lang="en-US" sz="1800" dirty="0" smtClean="0"/>
              <a:t> et al., 2010)</a:t>
            </a:r>
          </a:p>
          <a:p>
            <a:endParaRPr lang="en-US" sz="1800" dirty="0"/>
          </a:p>
        </p:txBody>
      </p:sp>
    </p:spTree>
    <p:extLst>
      <p:ext uri="{BB962C8B-B14F-4D97-AF65-F5344CB8AC3E}">
        <p14:creationId xmlns:p14="http://schemas.microsoft.com/office/powerpoint/2010/main" val="1682035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BIOLOGICAL-BASED THERAPIES </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3900" b="1" dirty="0" smtClean="0"/>
              <a:t>HAWTHORN</a:t>
            </a:r>
          </a:p>
          <a:p>
            <a:r>
              <a:rPr lang="en-US" dirty="0"/>
              <a:t>Hawthorn extract for treating chronic heart </a:t>
            </a:r>
            <a:r>
              <a:rPr lang="en-US" dirty="0" smtClean="0"/>
              <a:t>failure </a:t>
            </a:r>
            <a:r>
              <a:rPr lang="en-US" sz="2200" dirty="0" smtClean="0"/>
              <a:t>(</a:t>
            </a:r>
            <a:r>
              <a:rPr lang="en-US" sz="2200" dirty="0" err="1" smtClean="0"/>
              <a:t>Guo</a:t>
            </a:r>
            <a:r>
              <a:rPr lang="en-US" sz="2200" dirty="0" smtClean="0"/>
              <a:t>, </a:t>
            </a:r>
            <a:r>
              <a:rPr lang="en-US" sz="2200" dirty="0" err="1" smtClean="0"/>
              <a:t>Pittler</a:t>
            </a:r>
            <a:r>
              <a:rPr lang="en-US" sz="2200" dirty="0" smtClean="0"/>
              <a:t>, &amp; Ernst, 2009)</a:t>
            </a:r>
            <a:endParaRPr lang="en-US" sz="2200" dirty="0"/>
          </a:p>
          <a:p>
            <a:r>
              <a:rPr lang="en-US" dirty="0" smtClean="0"/>
              <a:t>Maximal workload, exercise tolerance, </a:t>
            </a:r>
            <a:r>
              <a:rPr lang="en-US" dirty="0"/>
              <a:t>pressure-heart rate </a:t>
            </a:r>
            <a:r>
              <a:rPr lang="en-US" dirty="0" smtClean="0"/>
              <a:t>product, </a:t>
            </a:r>
            <a:r>
              <a:rPr lang="en-US" dirty="0"/>
              <a:t>shortness of </a:t>
            </a:r>
            <a:r>
              <a:rPr lang="en-US" dirty="0" smtClean="0"/>
              <a:t>breath </a:t>
            </a:r>
            <a:r>
              <a:rPr lang="en-US" dirty="0"/>
              <a:t>and </a:t>
            </a:r>
            <a:r>
              <a:rPr lang="en-US" dirty="0" smtClean="0"/>
              <a:t>fatigue were all improved in the hawthorn treatment group as compared to placebo. </a:t>
            </a:r>
          </a:p>
          <a:p>
            <a:r>
              <a:rPr lang="en-US" dirty="0"/>
              <a:t>No data on relevant mortality and morbidity such </a:t>
            </a:r>
            <a:r>
              <a:rPr lang="en-US" dirty="0" smtClean="0"/>
              <a:t>as cardiac </a:t>
            </a:r>
            <a:r>
              <a:rPr lang="en-US" dirty="0"/>
              <a:t>events were reported, apart from one trial, which reported deaths (three in active, one in control</a:t>
            </a:r>
            <a:r>
              <a:rPr lang="en-US" dirty="0" smtClean="0"/>
              <a:t>).</a:t>
            </a:r>
            <a:endParaRPr lang="en-US" dirty="0"/>
          </a:p>
        </p:txBody>
      </p:sp>
    </p:spTree>
    <p:extLst>
      <p:ext uri="{BB962C8B-B14F-4D97-AF65-F5344CB8AC3E}">
        <p14:creationId xmlns:p14="http://schemas.microsoft.com/office/powerpoint/2010/main" val="2562145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BIOLOGICAL-BASED THERAPIES </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t>Black and Green Tea</a:t>
            </a:r>
          </a:p>
          <a:p>
            <a:r>
              <a:rPr lang="en-US" dirty="0" smtClean="0"/>
              <a:t>Black </a:t>
            </a:r>
            <a:r>
              <a:rPr lang="en-US" dirty="0"/>
              <a:t>and green tea consumption and the risk of </a:t>
            </a:r>
            <a:r>
              <a:rPr lang="en-US" dirty="0" smtClean="0"/>
              <a:t>coronary artery disease </a:t>
            </a:r>
            <a:r>
              <a:rPr lang="en-US" sz="2000" dirty="0" smtClean="0"/>
              <a:t>(Wang et al., 2011) </a:t>
            </a:r>
          </a:p>
          <a:p>
            <a:endParaRPr lang="en-US" sz="2000" dirty="0" smtClean="0"/>
          </a:p>
          <a:p>
            <a:pPr lvl="1"/>
            <a:r>
              <a:rPr lang="en-US" dirty="0" smtClean="0"/>
              <a:t>Black tea showed no protective role.</a:t>
            </a:r>
          </a:p>
          <a:p>
            <a:pPr lvl="1"/>
            <a:r>
              <a:rPr lang="en-US" dirty="0" smtClean="0"/>
              <a:t>Green tea showed a tentative association with reduced risk of CAD. </a:t>
            </a:r>
          </a:p>
          <a:p>
            <a:pPr marL="457200" lvl="1" indent="0">
              <a:buNone/>
            </a:pPr>
            <a:endParaRPr lang="en-US" dirty="0" smtClean="0"/>
          </a:p>
          <a:p>
            <a:pPr marL="457200" lvl="1" indent="0">
              <a:buNone/>
            </a:pPr>
            <a:endParaRPr lang="en-US" dirty="0"/>
          </a:p>
        </p:txBody>
      </p:sp>
      <p:pic>
        <p:nvPicPr>
          <p:cNvPr id="11266" name="Picture 2" descr="C:\Users\cobra kise\AppData\Local\Microsoft\Windows\Temporary Internet Files\Content.IE5\N9WYDH3L\MC90044184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4572000"/>
            <a:ext cx="1851025" cy="200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00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sz="quarter" idx="1"/>
          </p:nvPr>
        </p:nvSpPr>
        <p:spPr/>
        <p:txBody>
          <a:bodyPr/>
          <a:lstStyle/>
          <a:p>
            <a:r>
              <a:rPr lang="en-US" dirty="0"/>
              <a:t>F</a:t>
            </a:r>
            <a:r>
              <a:rPr lang="en-US" dirty="0" smtClean="0"/>
              <a:t>oundation of CAM- </a:t>
            </a:r>
            <a:r>
              <a:rPr lang="en-US" sz="2400" dirty="0" smtClean="0"/>
              <a:t>Complementary, Alternative, &amp; Integrative Medicine</a:t>
            </a:r>
          </a:p>
          <a:p>
            <a:r>
              <a:rPr lang="en-US" dirty="0" smtClean="0"/>
              <a:t>Different types of therapies of CAM used for certain disease states, in the acute care setting, &amp; prevention</a:t>
            </a:r>
          </a:p>
          <a:p>
            <a:r>
              <a:rPr lang="en-US" dirty="0" smtClean="0"/>
              <a:t>Need further research </a:t>
            </a:r>
            <a:endParaRPr lang="en-US" dirty="0"/>
          </a:p>
          <a:p>
            <a:pPr lvl="1"/>
            <a:r>
              <a:rPr lang="en-US" dirty="0"/>
              <a:t>D</a:t>
            </a:r>
            <a:r>
              <a:rPr lang="en-US" dirty="0" smtClean="0"/>
              <a:t>ifficult with identifying and having measuring outcomes </a:t>
            </a:r>
          </a:p>
        </p:txBody>
      </p:sp>
    </p:spTree>
    <p:extLst>
      <p:ext uri="{BB962C8B-B14F-4D97-AF65-F5344CB8AC3E}">
        <p14:creationId xmlns:p14="http://schemas.microsoft.com/office/powerpoint/2010/main" val="23858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66850"/>
          </a:xfrm>
        </p:spPr>
        <p:txBody>
          <a:bodyPr/>
          <a:lstStyle/>
          <a:p>
            <a:r>
              <a:rPr lang="en-US" dirty="0" smtClean="0"/>
              <a:t>FOUNDATIONS FOR PRACTICE</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cobra kise\AppData\Local\Microsoft\Windows\Temporary Internet Files\Content.IE5\RDTZXZC7\MP90038754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43200" y="2514600"/>
            <a:ext cx="365760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39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Review of Questions and Article</a:t>
            </a:r>
            <a:endParaRPr lang="en-US" dirty="0">
              <a:solidFill>
                <a:srgbClr val="052E65"/>
              </a:solidFill>
            </a:endParaRPr>
          </a:p>
        </p:txBody>
      </p:sp>
      <p:sp>
        <p:nvSpPr>
          <p:cNvPr id="3" name="Content Placeholder 2"/>
          <p:cNvSpPr>
            <a:spLocks noGrp="1"/>
          </p:cNvSpPr>
          <p:nvPr>
            <p:ph sz="quarter" idx="1"/>
          </p:nvPr>
        </p:nvSpPr>
        <p:spPr/>
        <p:txBody>
          <a:bodyPr/>
          <a:lstStyle/>
          <a:p>
            <a:r>
              <a:rPr lang="en-US" dirty="0" smtClean="0"/>
              <a:t>1.) </a:t>
            </a:r>
            <a:r>
              <a:rPr lang="en-US" dirty="0" smtClean="0"/>
              <a:t>What are the five major domains of CAM that the NCCAM identified?</a:t>
            </a:r>
          </a:p>
          <a:p>
            <a:r>
              <a:rPr lang="en-US" dirty="0" smtClean="0"/>
              <a:t>2.) </a:t>
            </a:r>
            <a:r>
              <a:rPr lang="en-US" dirty="0" smtClean="0"/>
              <a:t>If your employer wanted to integrate biomedical and complementary therapies into a developing cardiovascular program, what kinds of therapy would you suggest and why?</a:t>
            </a:r>
          </a:p>
        </p:txBody>
      </p:sp>
    </p:spTree>
    <p:extLst>
      <p:ext uri="{BB962C8B-B14F-4D97-AF65-F5344CB8AC3E}">
        <p14:creationId xmlns:p14="http://schemas.microsoft.com/office/powerpoint/2010/main" val="927510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Review of Questions and Article cont.</a:t>
            </a:r>
            <a:endParaRPr lang="en-US" dirty="0"/>
          </a:p>
        </p:txBody>
      </p:sp>
      <p:sp>
        <p:nvSpPr>
          <p:cNvPr id="3" name="Content Placeholder 2"/>
          <p:cNvSpPr>
            <a:spLocks noGrp="1"/>
          </p:cNvSpPr>
          <p:nvPr>
            <p:ph sz="quarter" idx="1"/>
          </p:nvPr>
        </p:nvSpPr>
        <p:spPr/>
        <p:txBody>
          <a:bodyPr/>
          <a:lstStyle/>
          <a:p>
            <a:r>
              <a:rPr lang="en-US" dirty="0" smtClean="0"/>
              <a:t>3.) </a:t>
            </a:r>
            <a:r>
              <a:rPr lang="en-US" dirty="0" smtClean="0"/>
              <a:t>You are assessing a patient to determine if CAM would be appropriate as part of the treatment plan. Which of the following factors should be assessed when making this determination?</a:t>
            </a:r>
          </a:p>
          <a:p>
            <a:pPr lvl="1"/>
            <a:r>
              <a:rPr lang="en-US" dirty="0" smtClean="0"/>
              <a:t>A. Medications, herbs, or other </a:t>
            </a:r>
            <a:r>
              <a:rPr lang="en-US" dirty="0" err="1" smtClean="0"/>
              <a:t>nutraceuticals</a:t>
            </a:r>
            <a:r>
              <a:rPr lang="en-US" dirty="0" smtClean="0"/>
              <a:t> the client is currently taking</a:t>
            </a:r>
          </a:p>
          <a:p>
            <a:pPr lvl="1"/>
            <a:r>
              <a:rPr lang="en-US" dirty="0" smtClean="0"/>
              <a:t>B. History of cardiac disease</a:t>
            </a:r>
          </a:p>
          <a:p>
            <a:pPr lvl="1"/>
            <a:r>
              <a:rPr lang="en-US" dirty="0" smtClean="0"/>
              <a:t>C. Patient’s interest in utilizing CAM</a:t>
            </a:r>
          </a:p>
          <a:p>
            <a:pPr lvl="1"/>
            <a:r>
              <a:rPr lang="en-US" dirty="0" smtClean="0"/>
              <a:t>D. Patient’s level of education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Review of Questions and Article cont.</a:t>
            </a:r>
            <a:endParaRPr lang="en-US" dirty="0"/>
          </a:p>
        </p:txBody>
      </p:sp>
      <p:sp>
        <p:nvSpPr>
          <p:cNvPr id="3" name="Content Placeholder 2"/>
          <p:cNvSpPr>
            <a:spLocks noGrp="1"/>
          </p:cNvSpPr>
          <p:nvPr>
            <p:ph sz="quarter" idx="1"/>
          </p:nvPr>
        </p:nvSpPr>
        <p:spPr/>
        <p:txBody>
          <a:bodyPr/>
          <a:lstStyle/>
          <a:p>
            <a:r>
              <a:rPr lang="en-US" dirty="0" smtClean="0"/>
              <a:t>4.)Which </a:t>
            </a:r>
            <a:r>
              <a:rPr lang="en-US" dirty="0" smtClean="0"/>
              <a:t>of the following CAM techniques would be appropriate for the patient with moderate to severe dementia of the Alzheimer’s type?</a:t>
            </a:r>
          </a:p>
          <a:p>
            <a:pPr lvl="1"/>
            <a:r>
              <a:rPr lang="en-US" dirty="0" smtClean="0"/>
              <a:t>A. Guided imagery</a:t>
            </a:r>
          </a:p>
          <a:p>
            <a:pPr lvl="1"/>
            <a:r>
              <a:rPr lang="en-US" dirty="0" smtClean="0"/>
              <a:t>B. Massage</a:t>
            </a:r>
          </a:p>
          <a:p>
            <a:pPr lvl="1"/>
            <a:r>
              <a:rPr lang="en-US" dirty="0" smtClean="0"/>
              <a:t>C. Breathing and relaxation techniques</a:t>
            </a:r>
          </a:p>
          <a:p>
            <a:pPr lvl="1"/>
            <a:r>
              <a:rPr lang="en-US" dirty="0" smtClean="0"/>
              <a:t>D. Biofeedback</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52E65"/>
                </a:solidFill>
              </a:rPr>
              <a:t>Review of Questions and Article cont.</a:t>
            </a:r>
            <a:endParaRPr lang="en-US" dirty="0"/>
          </a:p>
        </p:txBody>
      </p:sp>
      <p:sp>
        <p:nvSpPr>
          <p:cNvPr id="3" name="Content Placeholder 2"/>
          <p:cNvSpPr>
            <a:spLocks noGrp="1"/>
          </p:cNvSpPr>
          <p:nvPr>
            <p:ph sz="quarter" idx="1"/>
          </p:nvPr>
        </p:nvSpPr>
        <p:spPr/>
        <p:txBody>
          <a:bodyPr/>
          <a:lstStyle/>
          <a:p>
            <a:r>
              <a:rPr lang="en-US" dirty="0" smtClean="0"/>
              <a:t>5.) CoQ10 has shown to improve all cause mortality in what patients?</a:t>
            </a:r>
          </a:p>
          <a:p>
            <a:pPr lvl="1"/>
            <a:r>
              <a:rPr lang="en-US" dirty="0" smtClean="0"/>
              <a:t>A. Renal failure</a:t>
            </a:r>
          </a:p>
          <a:p>
            <a:pPr lvl="1"/>
            <a:r>
              <a:rPr lang="en-US" dirty="0" smtClean="0"/>
              <a:t>B. Health care acquired pneumonia</a:t>
            </a:r>
          </a:p>
          <a:p>
            <a:pPr lvl="1"/>
            <a:r>
              <a:rPr lang="en-US" dirty="0" smtClean="0"/>
              <a:t>C. Cystic Fibrosis</a:t>
            </a:r>
          </a:p>
          <a:p>
            <a:pPr lvl="1"/>
            <a:r>
              <a:rPr lang="en-US" dirty="0" smtClean="0"/>
              <a:t>D. Heart failure</a:t>
            </a:r>
          </a:p>
          <a:p>
            <a:pPr lvl="1"/>
            <a:endParaRPr lang="en-US" dirty="0"/>
          </a:p>
        </p:txBody>
      </p:sp>
    </p:spTree>
    <p:extLst>
      <p:ext uri="{BB962C8B-B14F-4D97-AF65-F5344CB8AC3E}">
        <p14:creationId xmlns:p14="http://schemas.microsoft.com/office/powerpoint/2010/main" val="1870996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2E65"/>
                </a:solidFill>
              </a:rPr>
              <a:t>References</a:t>
            </a:r>
            <a:endParaRPr lang="en-US" dirty="0">
              <a:solidFill>
                <a:srgbClr val="052E65"/>
              </a:solidFill>
            </a:endParaRPr>
          </a:p>
        </p:txBody>
      </p:sp>
      <p:sp>
        <p:nvSpPr>
          <p:cNvPr id="3" name="Content Placeholder 2"/>
          <p:cNvSpPr>
            <a:spLocks noGrp="1"/>
          </p:cNvSpPr>
          <p:nvPr>
            <p:ph sz="quarter" idx="1"/>
          </p:nvPr>
        </p:nvSpPr>
        <p:spPr>
          <a:xfrm>
            <a:off x="301752" y="1478071"/>
            <a:ext cx="8503920" cy="5060515"/>
          </a:xfrm>
        </p:spPr>
        <p:txBody>
          <a:bodyPr>
            <a:noAutofit/>
          </a:bodyPr>
          <a:lstStyle/>
          <a:p>
            <a:pPr lvl="0">
              <a:buNone/>
            </a:pPr>
            <a:r>
              <a:rPr lang="en-US" sz="1050" dirty="0" err="1" smtClean="0"/>
              <a:t>Antall</a:t>
            </a:r>
            <a:r>
              <a:rPr lang="en-US" sz="1050" dirty="0" smtClean="0"/>
              <a:t>, G. &amp; </a:t>
            </a:r>
            <a:r>
              <a:rPr lang="en-US" sz="1050" dirty="0" err="1" smtClean="0"/>
              <a:t>Kresevic</a:t>
            </a:r>
            <a:r>
              <a:rPr lang="en-US" sz="1050" dirty="0" smtClean="0"/>
              <a:t>, D. (2004). The use of guided imagery to manage pain in an elderly </a:t>
            </a:r>
            <a:r>
              <a:rPr lang="en-US" sz="1050" dirty="0" err="1" smtClean="0"/>
              <a:t>orthopaedic</a:t>
            </a:r>
            <a:r>
              <a:rPr lang="en-US" sz="1050" dirty="0" smtClean="0"/>
              <a:t> population. </a:t>
            </a:r>
            <a:r>
              <a:rPr lang="en-US" sz="1050" i="1" dirty="0" err="1" smtClean="0"/>
              <a:t>Orthopaedic</a:t>
            </a:r>
            <a:r>
              <a:rPr lang="en-US" sz="1050" i="1" dirty="0" smtClean="0"/>
              <a:t> Nursing</a:t>
            </a:r>
            <a:r>
              <a:rPr lang="en-US" sz="1050" dirty="0" smtClean="0"/>
              <a:t>, </a:t>
            </a:r>
            <a:r>
              <a:rPr lang="en-US" sz="1050" i="1" dirty="0" smtClean="0"/>
              <a:t>23</a:t>
            </a:r>
            <a:r>
              <a:rPr lang="en-US" sz="1050" dirty="0" smtClean="0"/>
              <a:t>(5), 335-40. doi:10.1097/00006416-200409000-00012 </a:t>
            </a:r>
          </a:p>
          <a:p>
            <a:pPr lvl="0">
              <a:buNone/>
            </a:pPr>
            <a:r>
              <a:rPr lang="en-US" sz="1050" dirty="0" smtClean="0"/>
              <a:t>Anderson, J. (2007). The impact of using nursing presence in a community heart failure program. </a:t>
            </a:r>
            <a:r>
              <a:rPr lang="en-US" sz="1050" i="1" dirty="0" smtClean="0"/>
              <a:t>The Journal of Cardiovascular Nursing</a:t>
            </a:r>
            <a:r>
              <a:rPr lang="en-US" sz="1050" dirty="0" smtClean="0"/>
              <a:t>, </a:t>
            </a:r>
            <a:r>
              <a:rPr lang="en-US" sz="1050" i="1" dirty="0" smtClean="0"/>
              <a:t>22</a:t>
            </a:r>
            <a:r>
              <a:rPr lang="en-US" sz="1050" dirty="0" smtClean="0"/>
              <a:t>(2), 89-94; quiz 95-6; discussion 97-8. </a:t>
            </a:r>
          </a:p>
          <a:p>
            <a:pPr lvl="0" indent="-457200">
              <a:buNone/>
            </a:pPr>
            <a:r>
              <a:rPr lang="en-US" sz="1050" dirty="0" smtClean="0"/>
              <a:t>Davis, T. &amp; Jones, P. (2012). Music therapy: decreasing anxiety in the ventilated patient: a review of the literature. </a:t>
            </a:r>
            <a:r>
              <a:rPr lang="en-US" sz="1050" i="1" dirty="0" smtClean="0"/>
              <a:t>Dimensions of Critical Care Nursing</a:t>
            </a:r>
            <a:r>
              <a:rPr lang="en-US" sz="1050" dirty="0" smtClean="0"/>
              <a:t>, </a:t>
            </a:r>
            <a:r>
              <a:rPr lang="en-US" sz="1050" i="1" dirty="0" smtClean="0"/>
              <a:t>31</a:t>
            </a:r>
            <a:r>
              <a:rPr lang="en-US" sz="1050" dirty="0" smtClean="0"/>
              <a:t>(3), 159-66. </a:t>
            </a:r>
            <a:r>
              <a:rPr lang="en-US" sz="1050" dirty="0" smtClean="0"/>
              <a:t>doi:10.1097/DCC.0b013e31824dffc6</a:t>
            </a:r>
            <a:endParaRPr lang="en-US" sz="1050" dirty="0" smtClean="0"/>
          </a:p>
          <a:p>
            <a:pPr lvl="0">
              <a:buNone/>
            </a:pPr>
            <a:r>
              <a:rPr lang="en-US" sz="1050" dirty="0" smtClean="0"/>
              <a:t>Friedman, R., Burg, M., Miles, P., Lee, F., , &amp; </a:t>
            </a:r>
            <a:r>
              <a:rPr lang="en-US" sz="1050" dirty="0" err="1" smtClean="0"/>
              <a:t>Lampert</a:t>
            </a:r>
            <a:r>
              <a:rPr lang="en-US" sz="1050" dirty="0" smtClean="0"/>
              <a:t>, R. (2010). Effects of Reiki on autonomic activity early after acute coronary </a:t>
            </a:r>
            <a:r>
              <a:rPr lang="en-US" sz="1050" dirty="0" err="1" smtClean="0"/>
              <a:t>syndrome.</a:t>
            </a:r>
            <a:r>
              <a:rPr lang="en-US" sz="1050" i="1" dirty="0" err="1" smtClean="0"/>
              <a:t>Journal</a:t>
            </a:r>
            <a:r>
              <a:rPr lang="en-US" sz="1050" i="1" dirty="0" smtClean="0"/>
              <a:t> of the American College of Cardiology</a:t>
            </a:r>
            <a:r>
              <a:rPr lang="en-US" sz="1050" dirty="0" smtClean="0"/>
              <a:t>, </a:t>
            </a:r>
            <a:r>
              <a:rPr lang="en-US" sz="1050" i="1" dirty="0" smtClean="0"/>
              <a:t>56</a:t>
            </a:r>
            <a:r>
              <a:rPr lang="en-US" sz="1050" dirty="0" smtClean="0"/>
              <a:t>(12), 995-6. doi:10.1016/j.jacc.2010.03.082</a:t>
            </a:r>
          </a:p>
          <a:p>
            <a:pPr lvl="0">
              <a:buNone/>
            </a:pPr>
            <a:r>
              <a:rPr lang="en-US" sz="1050" dirty="0" smtClean="0"/>
              <a:t>Gillespie, E., Gillespie, B., , &amp; Stevens, M. (2007). Painful diabetic neuropathy: impact of an alternative approach. </a:t>
            </a:r>
            <a:r>
              <a:rPr lang="en-US" sz="1050" i="1" dirty="0" smtClean="0"/>
              <a:t>Diabetes Care</a:t>
            </a:r>
            <a:r>
              <a:rPr lang="en-US" sz="1050" dirty="0" smtClean="0"/>
              <a:t>, </a:t>
            </a:r>
            <a:r>
              <a:rPr lang="en-US" sz="1050" i="1" dirty="0" smtClean="0"/>
              <a:t>30</a:t>
            </a:r>
            <a:r>
              <a:rPr lang="en-US" sz="1050" dirty="0" smtClean="0"/>
              <a:t>(4), 999-1001. doi:10.2337/dc06-1475</a:t>
            </a:r>
          </a:p>
          <a:p>
            <a:pPr lvl="0">
              <a:buNone/>
            </a:pPr>
            <a:r>
              <a:rPr lang="en-US" sz="1050" dirty="0" err="1" smtClean="0"/>
              <a:t>Greenhalgh</a:t>
            </a:r>
            <a:r>
              <a:rPr lang="en-US" sz="1050" dirty="0" smtClean="0"/>
              <a:t>, J., Dickson, R., , &amp; </a:t>
            </a:r>
            <a:r>
              <a:rPr lang="en-US" sz="1050" dirty="0" err="1" smtClean="0"/>
              <a:t>Dundar</a:t>
            </a:r>
            <a:r>
              <a:rPr lang="en-US" sz="1050" dirty="0" smtClean="0"/>
              <a:t>, Y. (2010). Biofeedback for hypertension: a systematic review. Journal of Hypertension, 28(4), 644-52. doi:10.1097/HJH.0b013e3283370e20</a:t>
            </a:r>
          </a:p>
          <a:p>
            <a:pPr lvl="0">
              <a:buNone/>
            </a:pPr>
            <a:r>
              <a:rPr lang="en-US" sz="1050" dirty="0" err="1" smtClean="0"/>
              <a:t>Kreitzer</a:t>
            </a:r>
            <a:r>
              <a:rPr lang="en-US" sz="1050" dirty="0" smtClean="0"/>
              <a:t>, M., &amp; Snyder, M. (2002).  Healing the heart: Integrating complementary therapies and healing practices into the care of cardiovascular patients.  </a:t>
            </a:r>
            <a:r>
              <a:rPr lang="en-US" sz="1050" i="1" dirty="0" smtClean="0"/>
              <a:t>Progress in Cardiovascular Nursing, 73-80.</a:t>
            </a:r>
            <a:r>
              <a:rPr lang="en-US" sz="1050" dirty="0" smtClean="0"/>
              <a:t> </a:t>
            </a:r>
          </a:p>
          <a:p>
            <a:pPr lvl="0">
              <a:buNone/>
            </a:pPr>
            <a:r>
              <a:rPr lang="en-US" sz="1050" dirty="0" err="1" smtClean="0"/>
              <a:t>Lautrette</a:t>
            </a:r>
            <a:r>
              <a:rPr lang="en-US" sz="1050" dirty="0" smtClean="0"/>
              <a:t>, A., </a:t>
            </a:r>
            <a:r>
              <a:rPr lang="en-US" sz="1050" dirty="0" err="1" smtClean="0"/>
              <a:t>Darmon</a:t>
            </a:r>
            <a:r>
              <a:rPr lang="en-US" sz="1050" dirty="0" smtClean="0"/>
              <a:t>, M., </a:t>
            </a:r>
            <a:r>
              <a:rPr lang="en-US" sz="1050" dirty="0" err="1" smtClean="0"/>
              <a:t>Megarbane</a:t>
            </a:r>
            <a:r>
              <a:rPr lang="en-US" sz="1050" dirty="0" smtClean="0"/>
              <a:t>, B., </a:t>
            </a:r>
            <a:r>
              <a:rPr lang="en-US" sz="1050" dirty="0" err="1" smtClean="0"/>
              <a:t>Joly</a:t>
            </a:r>
            <a:r>
              <a:rPr lang="en-US" sz="1050" dirty="0" smtClean="0"/>
              <a:t>, L., </a:t>
            </a:r>
            <a:r>
              <a:rPr lang="en-US" sz="1050" dirty="0" err="1" smtClean="0"/>
              <a:t>Chevret</a:t>
            </a:r>
            <a:r>
              <a:rPr lang="en-US" sz="1050" dirty="0" smtClean="0"/>
              <a:t>, S., </a:t>
            </a:r>
            <a:r>
              <a:rPr lang="en-US" sz="1050" dirty="0" err="1" smtClean="0"/>
              <a:t>Adrie</a:t>
            </a:r>
            <a:r>
              <a:rPr lang="en-US" sz="1050" dirty="0" smtClean="0"/>
              <a:t>, C., ,…</a:t>
            </a:r>
            <a:r>
              <a:rPr lang="en-US" sz="1050" dirty="0" err="1" smtClean="0"/>
              <a:t>Azoulay</a:t>
            </a:r>
            <a:r>
              <a:rPr lang="en-US" sz="1050" dirty="0" smtClean="0"/>
              <a:t>, E. (2007). A communication strategy and brochure for relatives of patients dying in the ICU. </a:t>
            </a:r>
            <a:r>
              <a:rPr lang="en-US" sz="1050" i="1" dirty="0" smtClean="0"/>
              <a:t>New England journal of medicine</a:t>
            </a:r>
            <a:r>
              <a:rPr lang="en-US" sz="1050" dirty="0" smtClean="0"/>
              <a:t>, </a:t>
            </a:r>
            <a:r>
              <a:rPr lang="en-US" sz="1050" i="1" dirty="0" smtClean="0"/>
              <a:t>356</a:t>
            </a:r>
            <a:r>
              <a:rPr lang="en-US" sz="1050" dirty="0" smtClean="0"/>
              <a:t>(5), 469-78. doi:10.1056/NEJMoa063446 </a:t>
            </a:r>
          </a:p>
          <a:p>
            <a:pPr lvl="0">
              <a:buNone/>
            </a:pPr>
            <a:r>
              <a:rPr lang="en-US" sz="1050" dirty="0" err="1" smtClean="0"/>
              <a:t>MacIntyre</a:t>
            </a:r>
            <a:r>
              <a:rPr lang="en-US" sz="1050" dirty="0" smtClean="0"/>
              <a:t>, B., Hamilton, J., Fricke, T., Ma, W., </a:t>
            </a:r>
            <a:r>
              <a:rPr lang="en-US" sz="1050" dirty="0" err="1" smtClean="0"/>
              <a:t>Mehle</a:t>
            </a:r>
            <a:r>
              <a:rPr lang="en-US" sz="1050" dirty="0" smtClean="0"/>
              <a:t>, S., , &amp; Michel, M. (2008). The efficacy of healing touch in coronary artery bypass surgery recovery: a randomized clinical trial. </a:t>
            </a:r>
            <a:r>
              <a:rPr lang="en-US" sz="1050" i="1" dirty="0" smtClean="0"/>
              <a:t>Alternative Therapies in Health &amp; Medicine</a:t>
            </a:r>
            <a:r>
              <a:rPr lang="en-US" sz="1050" dirty="0" smtClean="0"/>
              <a:t>, </a:t>
            </a:r>
            <a:r>
              <a:rPr lang="en-US" sz="1050" i="1" dirty="0" smtClean="0"/>
              <a:t>14</a:t>
            </a:r>
            <a:r>
              <a:rPr lang="en-US" sz="1050" dirty="0" smtClean="0"/>
              <a:t>(4), 24-32. </a:t>
            </a:r>
          </a:p>
          <a:p>
            <a:pPr lvl="0">
              <a:buNone/>
            </a:pPr>
            <a:r>
              <a:rPr lang="en-US" sz="1050" dirty="0" smtClean="0"/>
              <a:t>Snyder, M., &amp; Lindquist, R. (2006). Complementary/alternative therapies in nursing. New York: Springer Pub. Co.</a:t>
            </a:r>
          </a:p>
          <a:p>
            <a:pPr lvl="0">
              <a:buNone/>
            </a:pPr>
            <a:r>
              <a:rPr lang="en-US" sz="1050" dirty="0" smtClean="0"/>
              <a:t>Thompson, P., Buchner, D., </a:t>
            </a:r>
            <a:r>
              <a:rPr lang="en-US" sz="1050" dirty="0" err="1" smtClean="0"/>
              <a:t>Pina</a:t>
            </a:r>
            <a:r>
              <a:rPr lang="en-US" sz="1050" dirty="0" smtClean="0"/>
              <a:t>, I., </a:t>
            </a:r>
            <a:r>
              <a:rPr lang="en-US" sz="1050" dirty="0" err="1" smtClean="0"/>
              <a:t>Balady</a:t>
            </a:r>
            <a:r>
              <a:rPr lang="en-US" sz="1050" dirty="0" smtClean="0"/>
              <a:t>, G., Williams, M., Marcus, B., ,…Wenger, N. (2003). Exercise and physical activity in the prevention and treatment of atherosclerotic cardiovascular disease: a statement from the Council on Clinical Cardiology (Subcommittee on Exercise, Rehabilitation, and Prevention) and the Council on Nutrition, Physical Activity, and Metabolism (Subcommittee on Physical Activity). Circulation, 107(24), 3109-16. doi:10.1161/01.CIR.0000075572.40158.77</a:t>
            </a:r>
          </a:p>
          <a:p>
            <a:pPr lvl="0">
              <a:buNone/>
            </a:pPr>
            <a:r>
              <a:rPr lang="en-US" sz="1050" dirty="0" smtClean="0"/>
              <a:t>Toms, R. (2011). Reiki therapy: a nursing intervention for critical </a:t>
            </a:r>
            <a:r>
              <a:rPr lang="en-US" sz="1050" dirty="0" err="1" smtClean="0"/>
              <a:t>care.</a:t>
            </a:r>
            <a:r>
              <a:rPr lang="en-US" sz="1050" i="1" dirty="0" err="1" smtClean="0"/>
              <a:t>Critical</a:t>
            </a:r>
            <a:r>
              <a:rPr lang="en-US" sz="1050" i="1" dirty="0" smtClean="0"/>
              <a:t> Care Nursing Quarterly</a:t>
            </a:r>
            <a:r>
              <a:rPr lang="en-US" sz="1050" dirty="0" smtClean="0"/>
              <a:t>, </a:t>
            </a:r>
            <a:r>
              <a:rPr lang="en-US" sz="1050" i="1" dirty="0" smtClean="0"/>
              <a:t>34</a:t>
            </a:r>
            <a:r>
              <a:rPr lang="en-US" sz="1050" dirty="0" smtClean="0"/>
              <a:t>(3), 213-7. doi:10.1097/CNQ.0b013e31821c684d </a:t>
            </a:r>
          </a:p>
          <a:p>
            <a:pPr lvl="0">
              <a:buNone/>
            </a:pPr>
            <a:r>
              <a:rPr lang="en-US" sz="1050" dirty="0" err="1" smtClean="0"/>
              <a:t>Umbreit</a:t>
            </a:r>
            <a:r>
              <a:rPr lang="en-US" sz="1050" dirty="0" smtClean="0"/>
              <a:t>, A. (2000). Healing touch: applications in the acute care </a:t>
            </a:r>
            <a:r>
              <a:rPr lang="en-US" sz="1050" dirty="0" err="1" smtClean="0"/>
              <a:t>setting.</a:t>
            </a:r>
            <a:r>
              <a:rPr lang="en-US" sz="1050" i="1" dirty="0" err="1" smtClean="0"/>
              <a:t>AACN</a:t>
            </a:r>
            <a:r>
              <a:rPr lang="en-US" sz="1050" i="1" dirty="0" smtClean="0"/>
              <a:t> Clinical Issues: Advanced Practice in Acute &amp; Critical Care</a:t>
            </a:r>
            <a:r>
              <a:rPr lang="en-US" sz="1050" dirty="0" smtClean="0"/>
              <a:t>, </a:t>
            </a:r>
            <a:r>
              <a:rPr lang="en-US" sz="1050" i="1" dirty="0" smtClean="0"/>
              <a:t>11</a:t>
            </a:r>
            <a:r>
              <a:rPr lang="en-US" sz="1050" dirty="0" smtClean="0"/>
              <a:t>(1), 105-19. doi:10.1097/00044067-200002000-00012 </a:t>
            </a:r>
          </a:p>
          <a:p>
            <a:pPr lvl="0">
              <a:buNone/>
            </a:pPr>
            <a:r>
              <a:rPr lang="en-US" sz="1050" dirty="0" err="1" smtClean="0"/>
              <a:t>Wardell</a:t>
            </a:r>
            <a:r>
              <a:rPr lang="en-US" sz="1050" dirty="0" smtClean="0"/>
              <a:t>, D. &amp; </a:t>
            </a:r>
            <a:r>
              <a:rPr lang="en-US" sz="1050" dirty="0" err="1" smtClean="0"/>
              <a:t>Engebretson</a:t>
            </a:r>
            <a:r>
              <a:rPr lang="en-US" sz="1050" dirty="0" smtClean="0"/>
              <a:t>, J. (2001). Biological correlates of Reiki Touch(</a:t>
            </a:r>
            <a:r>
              <a:rPr lang="en-US" sz="1050" dirty="0" err="1" smtClean="0"/>
              <a:t>sm</a:t>
            </a:r>
            <a:r>
              <a:rPr lang="en-US" sz="1050" dirty="0" smtClean="0"/>
              <a:t>) healing. </a:t>
            </a:r>
            <a:r>
              <a:rPr lang="en-US" sz="1050" i="1" dirty="0" smtClean="0"/>
              <a:t>Journal of Advanced Nursing</a:t>
            </a:r>
            <a:r>
              <a:rPr lang="en-US" sz="1050" dirty="0" smtClean="0"/>
              <a:t>, </a:t>
            </a:r>
            <a:r>
              <a:rPr lang="en-US" sz="1050" i="1" dirty="0" smtClean="0"/>
              <a:t>33</a:t>
            </a:r>
            <a:r>
              <a:rPr lang="en-US" sz="1050" dirty="0" smtClean="0"/>
              <a:t>(4), 439-45.</a:t>
            </a:r>
          </a:p>
        </p:txBody>
      </p:sp>
    </p:spTree>
    <p:extLst>
      <p:ext uri="{BB962C8B-B14F-4D97-AF65-F5344CB8AC3E}">
        <p14:creationId xmlns:p14="http://schemas.microsoft.com/office/powerpoint/2010/main" val="764233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References</a:t>
            </a:r>
            <a:endParaRPr lang="en-US" dirty="0">
              <a:solidFill>
                <a:schemeClr val="tx2">
                  <a:lumMod val="75000"/>
                </a:schemeClr>
              </a:solidFill>
            </a:endParaRPr>
          </a:p>
        </p:txBody>
      </p:sp>
      <p:sp>
        <p:nvSpPr>
          <p:cNvPr id="3" name="Content Placeholder 2"/>
          <p:cNvSpPr>
            <a:spLocks noGrp="1"/>
          </p:cNvSpPr>
          <p:nvPr>
            <p:ph sz="quarter" idx="1"/>
          </p:nvPr>
        </p:nvSpPr>
        <p:spPr/>
        <p:txBody>
          <a:bodyPr>
            <a:normAutofit lnSpcReduction="10000"/>
          </a:bodyPr>
          <a:lstStyle/>
          <a:p>
            <a:pPr marL="0" indent="-457200">
              <a:buNone/>
            </a:pPr>
            <a:r>
              <a:rPr lang="en-US" sz="1200" dirty="0" smtClean="0"/>
              <a:t>WebMD (2011). </a:t>
            </a:r>
            <a:r>
              <a:rPr lang="en-US" sz="1200" dirty="0"/>
              <a:t>Coenzyme Q10 - Topic </a:t>
            </a:r>
            <a:r>
              <a:rPr lang="en-US" sz="1200" dirty="0" smtClean="0"/>
              <a:t>Overview.</a:t>
            </a:r>
          </a:p>
          <a:p>
            <a:pPr marL="0" indent="-457200">
              <a:buNone/>
            </a:pPr>
            <a:r>
              <a:rPr lang="en-US" sz="1200" dirty="0" smtClean="0"/>
              <a:t>Retrieved </a:t>
            </a:r>
            <a:r>
              <a:rPr lang="en-US" sz="1200" dirty="0"/>
              <a:t>from </a:t>
            </a:r>
            <a:r>
              <a:rPr lang="en-US" sz="1200" dirty="0">
                <a:hlinkClick r:id="rId3"/>
              </a:rPr>
              <a:t>http://</a:t>
            </a:r>
            <a:r>
              <a:rPr lang="en-US" sz="1200" dirty="0" smtClean="0">
                <a:hlinkClick r:id="rId3"/>
              </a:rPr>
              <a:t>www.webmd.com/heart-disease/heart-failure/tc/coenzyme-q10-topic-overview</a:t>
            </a:r>
            <a:endParaRPr lang="en-US" sz="1200" dirty="0" smtClean="0"/>
          </a:p>
          <a:p>
            <a:pPr marL="0" indent="-457200">
              <a:buNone/>
            </a:pPr>
            <a:r>
              <a:rPr lang="en-US" sz="1200" dirty="0" smtClean="0"/>
              <a:t> </a:t>
            </a:r>
            <a:endParaRPr lang="en-US" sz="1200" dirty="0"/>
          </a:p>
          <a:p>
            <a:pPr marL="0" indent="-457200">
              <a:buNone/>
            </a:pPr>
            <a:r>
              <a:rPr lang="en-US" sz="1200" dirty="0" err="1" smtClean="0"/>
              <a:t>Guo</a:t>
            </a:r>
            <a:r>
              <a:rPr lang="en-US" sz="1200" dirty="0" smtClean="0"/>
              <a:t>, R., </a:t>
            </a:r>
            <a:r>
              <a:rPr lang="en-US" sz="1200" dirty="0" err="1" smtClean="0"/>
              <a:t>Pitller</a:t>
            </a:r>
            <a:r>
              <a:rPr lang="en-US" sz="1200" dirty="0" smtClean="0"/>
              <a:t>, M. H., &amp; Ernst, E. (2009). </a:t>
            </a:r>
            <a:r>
              <a:rPr lang="en-US" sz="1200" dirty="0"/>
              <a:t>Hawthorn extract for treating chronic heart </a:t>
            </a:r>
            <a:r>
              <a:rPr lang="en-US" sz="1200" dirty="0" smtClean="0"/>
              <a:t>failure. </a:t>
            </a:r>
            <a:r>
              <a:rPr lang="en-US" sz="1200" i="1" dirty="0"/>
              <a:t>The Cochrane </a:t>
            </a:r>
            <a:r>
              <a:rPr lang="en-US" sz="1200" i="1" dirty="0" smtClean="0"/>
              <a:t>Library, issue </a:t>
            </a:r>
            <a:r>
              <a:rPr lang="en-US" sz="1200" dirty="0" smtClean="0"/>
              <a:t>1. DOI: 10.1002/14651858.CD005312.pub2.</a:t>
            </a:r>
          </a:p>
          <a:p>
            <a:pPr marL="0" indent="-457200">
              <a:buNone/>
            </a:pPr>
            <a:endParaRPr lang="en-US" sz="1200" dirty="0" smtClean="0"/>
          </a:p>
          <a:p>
            <a:pPr marL="0" indent="-457200">
              <a:buNone/>
            </a:pPr>
            <a:r>
              <a:rPr lang="en-US" sz="1200" dirty="0" smtClean="0"/>
              <a:t>The CHP Group. (2010). Complementary </a:t>
            </a:r>
            <a:r>
              <a:rPr lang="en-US" sz="1200" dirty="0"/>
              <a:t>and Alternative </a:t>
            </a:r>
            <a:r>
              <a:rPr lang="en-US" sz="1200" dirty="0" smtClean="0"/>
              <a:t>Medicine: Integrating </a:t>
            </a:r>
            <a:r>
              <a:rPr lang="en-US" sz="1200" dirty="0"/>
              <a:t>Evidence-Based and Cost-Effective CAM Into the Health Care </a:t>
            </a:r>
            <a:r>
              <a:rPr lang="en-US" sz="1200" dirty="0" smtClean="0"/>
              <a:t>System. Retrieved </a:t>
            </a:r>
            <a:r>
              <a:rPr lang="en-US" sz="1200" dirty="0"/>
              <a:t>from </a:t>
            </a:r>
            <a:r>
              <a:rPr lang="en-US" sz="1200" dirty="0">
                <a:hlinkClick r:id="rId4"/>
              </a:rPr>
              <a:t>http://</a:t>
            </a:r>
            <a:r>
              <a:rPr lang="en-US" sz="1200" dirty="0" smtClean="0">
                <a:hlinkClick r:id="rId4"/>
              </a:rPr>
              <a:t>www.chpgroup.com/images/Documents/WhitePapers/CHP_Group_CAM_White_Paper_2011-02.25.pdf</a:t>
            </a:r>
            <a:r>
              <a:rPr lang="en-US" sz="1200" dirty="0" smtClean="0"/>
              <a:t>  </a:t>
            </a:r>
          </a:p>
          <a:p>
            <a:pPr marL="0" indent="-457200">
              <a:buNone/>
            </a:pPr>
            <a:endParaRPr lang="en-US" sz="1100" dirty="0"/>
          </a:p>
          <a:p>
            <a:pPr marL="0" indent="-457200">
              <a:buNone/>
            </a:pPr>
            <a:r>
              <a:rPr lang="en-US" sz="1100" dirty="0" smtClean="0"/>
              <a:t>National Center for Alternative and Complimentary Medicine. (2013). </a:t>
            </a:r>
            <a:r>
              <a:rPr lang="en-US" sz="1100" dirty="0"/>
              <a:t>Complementary, </a:t>
            </a:r>
            <a:r>
              <a:rPr lang="en-US" sz="1100" dirty="0" smtClean="0"/>
              <a:t>alternative</a:t>
            </a:r>
            <a:r>
              <a:rPr lang="en-US" sz="1100" dirty="0"/>
              <a:t>, or </a:t>
            </a:r>
            <a:r>
              <a:rPr lang="en-US" sz="1100" dirty="0" smtClean="0"/>
              <a:t>integrative </a:t>
            </a:r>
            <a:r>
              <a:rPr lang="en-US" sz="1100" dirty="0"/>
              <a:t>h</a:t>
            </a:r>
            <a:r>
              <a:rPr lang="en-US" sz="1100" dirty="0" smtClean="0"/>
              <a:t>ealth</a:t>
            </a:r>
            <a:r>
              <a:rPr lang="en-US" sz="1100" dirty="0"/>
              <a:t>: </a:t>
            </a:r>
            <a:r>
              <a:rPr lang="en-US" sz="1100" dirty="0" err="1" smtClean="0"/>
              <a:t>What’siIn</a:t>
            </a:r>
            <a:r>
              <a:rPr lang="en-US" sz="1100" dirty="0" smtClean="0"/>
              <a:t> </a:t>
            </a:r>
            <a:r>
              <a:rPr lang="en-US" sz="1100" dirty="0"/>
              <a:t>a </a:t>
            </a:r>
            <a:r>
              <a:rPr lang="en-US" sz="1100" dirty="0" smtClean="0"/>
              <a:t>name?  Retrieved </a:t>
            </a:r>
            <a:r>
              <a:rPr lang="en-US" sz="1100" dirty="0"/>
              <a:t>from  </a:t>
            </a:r>
            <a:r>
              <a:rPr lang="en-US" sz="1100" dirty="0">
                <a:hlinkClick r:id="rId5"/>
              </a:rPr>
              <a:t>http://</a:t>
            </a:r>
            <a:r>
              <a:rPr lang="en-US" sz="1100" dirty="0" smtClean="0">
                <a:hlinkClick r:id="rId5"/>
              </a:rPr>
              <a:t>nccam.nih.gov/health/whatiscam</a:t>
            </a:r>
            <a:r>
              <a:rPr lang="en-US" sz="1100" dirty="0" smtClean="0"/>
              <a:t> </a:t>
            </a:r>
            <a:endParaRPr lang="en-US" dirty="0"/>
          </a:p>
          <a:p>
            <a:pPr marL="0" indent="-457200">
              <a:buNone/>
            </a:pPr>
            <a:endParaRPr lang="en-US" sz="1100" dirty="0" smtClean="0"/>
          </a:p>
          <a:p>
            <a:pPr marL="0" indent="-457200">
              <a:buNone/>
            </a:pPr>
            <a:r>
              <a:rPr lang="en-US" sz="1100" dirty="0" err="1" smtClean="0"/>
              <a:t>Nahin</a:t>
            </a:r>
            <a:r>
              <a:rPr lang="en-US" sz="1100" dirty="0" smtClean="0"/>
              <a:t>, R. L., Barnes, P. M., </a:t>
            </a:r>
            <a:r>
              <a:rPr lang="en-US" sz="1100" dirty="0" err="1" smtClean="0"/>
              <a:t>Stussman</a:t>
            </a:r>
            <a:r>
              <a:rPr lang="en-US" sz="1100" dirty="0" smtClean="0"/>
              <a:t>, B. S., &amp; Bloom, B. (2009). Costs </a:t>
            </a:r>
            <a:r>
              <a:rPr lang="en-US" sz="1100" dirty="0"/>
              <a:t>of </a:t>
            </a:r>
            <a:r>
              <a:rPr lang="en-US" sz="1100" dirty="0" smtClean="0"/>
              <a:t>complementary </a:t>
            </a:r>
            <a:r>
              <a:rPr lang="en-US" sz="1100" dirty="0"/>
              <a:t>and </a:t>
            </a:r>
            <a:r>
              <a:rPr lang="en-US" sz="1100" dirty="0" smtClean="0"/>
              <a:t>alternative </a:t>
            </a:r>
            <a:r>
              <a:rPr lang="en-US" sz="1100" dirty="0"/>
              <a:t>m</a:t>
            </a:r>
            <a:r>
              <a:rPr lang="en-US" sz="1100" dirty="0" smtClean="0"/>
              <a:t>edicine </a:t>
            </a:r>
            <a:r>
              <a:rPr lang="en-US" sz="1100" dirty="0"/>
              <a:t>(CAM) and </a:t>
            </a:r>
            <a:r>
              <a:rPr lang="en-US" sz="1100" dirty="0" smtClean="0"/>
              <a:t>frequency </a:t>
            </a:r>
            <a:r>
              <a:rPr lang="en-US" sz="1100" dirty="0"/>
              <a:t>of </a:t>
            </a:r>
            <a:r>
              <a:rPr lang="en-US" sz="1100" dirty="0" smtClean="0"/>
              <a:t>visits </a:t>
            </a:r>
            <a:r>
              <a:rPr lang="en-US" sz="1100" dirty="0"/>
              <a:t>to CAM </a:t>
            </a:r>
            <a:r>
              <a:rPr lang="en-US" sz="1100" dirty="0" smtClean="0"/>
              <a:t>practitioners</a:t>
            </a:r>
            <a:r>
              <a:rPr lang="en-US" sz="1100" dirty="0"/>
              <a:t>: United States, 2007 </a:t>
            </a:r>
            <a:r>
              <a:rPr lang="en-US" sz="1100" dirty="0" smtClean="0"/>
              <a:t>. Retrieved </a:t>
            </a:r>
            <a:r>
              <a:rPr lang="en-US" sz="1100" dirty="0"/>
              <a:t>from </a:t>
            </a:r>
            <a:r>
              <a:rPr lang="en-US" sz="1100" dirty="0">
                <a:hlinkClick r:id="rId6"/>
              </a:rPr>
              <a:t>http://</a:t>
            </a:r>
            <a:r>
              <a:rPr lang="en-US" sz="1100" dirty="0" smtClean="0">
                <a:hlinkClick r:id="rId6"/>
              </a:rPr>
              <a:t>www.cdc.gov/nchs/data/nhsr/nhsr018.pdf</a:t>
            </a:r>
            <a:r>
              <a:rPr lang="en-US" sz="1100" dirty="0" smtClean="0"/>
              <a:t> </a:t>
            </a:r>
          </a:p>
          <a:p>
            <a:pPr marL="0" indent="-457200">
              <a:buNone/>
            </a:pPr>
            <a:endParaRPr lang="en-US" sz="1100" dirty="0"/>
          </a:p>
          <a:p>
            <a:pPr marL="0" indent="-457200">
              <a:buNone/>
            </a:pPr>
            <a:r>
              <a:rPr lang="en-US" sz="1100" dirty="0" smtClean="0"/>
              <a:t>CRC Health Group. (2011). </a:t>
            </a:r>
            <a:r>
              <a:rPr lang="en-US" sz="1100" dirty="0"/>
              <a:t>What is </a:t>
            </a:r>
            <a:r>
              <a:rPr lang="en-US" sz="1100" dirty="0" smtClean="0"/>
              <a:t>animal assisted therapy? Retrieved </a:t>
            </a:r>
            <a:r>
              <a:rPr lang="en-US" sz="1100" dirty="0"/>
              <a:t>from </a:t>
            </a:r>
            <a:r>
              <a:rPr lang="en-US" sz="1100" dirty="0">
                <a:hlinkClick r:id="rId7"/>
              </a:rPr>
              <a:t>http://www.crchealth.com/types-of-therapy/what-is-animal-assisted-therapy</a:t>
            </a:r>
            <a:r>
              <a:rPr lang="en-US" sz="1100" dirty="0" smtClean="0">
                <a:hlinkClick r:id="rId7"/>
              </a:rPr>
              <a:t>/</a:t>
            </a:r>
            <a:r>
              <a:rPr lang="en-US" sz="1100" dirty="0" smtClean="0"/>
              <a:t> </a:t>
            </a:r>
          </a:p>
          <a:p>
            <a:pPr marL="0" indent="-457200">
              <a:buNone/>
            </a:pPr>
            <a:endParaRPr lang="en-US" sz="1100" dirty="0"/>
          </a:p>
          <a:p>
            <a:pPr marL="0" indent="-457200">
              <a:buNone/>
            </a:pPr>
            <a:r>
              <a:rPr lang="en-US" sz="1100" dirty="0" smtClean="0"/>
              <a:t>Dorset Health Care. (2009). </a:t>
            </a:r>
            <a:r>
              <a:rPr lang="en-US" sz="1100" dirty="0"/>
              <a:t>What is </a:t>
            </a:r>
            <a:r>
              <a:rPr lang="en-US" sz="1100" dirty="0"/>
              <a:t>r</a:t>
            </a:r>
            <a:r>
              <a:rPr lang="en-US" sz="1100" dirty="0" smtClean="0"/>
              <a:t>eminiscence </a:t>
            </a:r>
            <a:r>
              <a:rPr lang="en-US" sz="1100" dirty="0"/>
              <a:t>t</a:t>
            </a:r>
            <a:r>
              <a:rPr lang="en-US" sz="1100" dirty="0" smtClean="0"/>
              <a:t>herapy? </a:t>
            </a:r>
            <a:r>
              <a:rPr lang="en-US" sz="1100" dirty="0"/>
              <a:t>Retrieved from </a:t>
            </a:r>
            <a:r>
              <a:rPr lang="en-US" sz="1100" dirty="0">
                <a:hlinkClick r:id="rId8"/>
              </a:rPr>
              <a:t>http://</a:t>
            </a:r>
            <a:r>
              <a:rPr lang="en-US" sz="1100" dirty="0" smtClean="0">
                <a:hlinkClick r:id="rId8"/>
              </a:rPr>
              <a:t>www.dorsethealthcare.nhs.uk/WS-Dorset-HealthCare/Downloads/Managing%20Your%20Health/Therapy%20Information%20Leaflets/L141-09ReminiscenceTherapy.pdf</a:t>
            </a:r>
            <a:r>
              <a:rPr lang="en-US" sz="1100" dirty="0" smtClean="0"/>
              <a:t> </a:t>
            </a:r>
          </a:p>
          <a:p>
            <a:pPr marL="0" indent="-457200">
              <a:buNone/>
            </a:pPr>
            <a:endParaRPr lang="en-US" sz="1100" dirty="0"/>
          </a:p>
          <a:p>
            <a:pPr marL="0" indent="-457200">
              <a:buNone/>
            </a:pPr>
            <a:r>
              <a:rPr lang="en-US" sz="1100" dirty="0" smtClean="0"/>
              <a:t>Cole, K. M., </a:t>
            </a:r>
            <a:r>
              <a:rPr lang="en-US" sz="1100" dirty="0" err="1" smtClean="0"/>
              <a:t>Gawlinski</a:t>
            </a:r>
            <a:r>
              <a:rPr lang="en-US" sz="1100" dirty="0" smtClean="0"/>
              <a:t>, A., Steers, N.,  &amp; </a:t>
            </a:r>
            <a:r>
              <a:rPr lang="en-US" sz="1100" dirty="0" err="1" smtClean="0"/>
              <a:t>Kotlerman</a:t>
            </a:r>
            <a:r>
              <a:rPr lang="en-US" sz="1100" dirty="0" smtClean="0"/>
              <a:t>, J. (2007), Animal-assisted therapy in patients hospitalized with  heart  failure.  </a:t>
            </a:r>
            <a:r>
              <a:rPr lang="en-US" sz="1100" i="1" dirty="0" smtClean="0"/>
              <a:t>American Journal of Critical Care, 16</a:t>
            </a:r>
            <a:r>
              <a:rPr lang="en-US" sz="1100" dirty="0" smtClean="0"/>
              <a:t>. 575-585. </a:t>
            </a:r>
            <a:r>
              <a:rPr lang="en-US" sz="1100" dirty="0"/>
              <a:t>Retrieved from </a:t>
            </a:r>
            <a:r>
              <a:rPr lang="en-US" sz="1100" dirty="0">
                <a:hlinkClick r:id="rId9"/>
              </a:rPr>
              <a:t>http://</a:t>
            </a:r>
            <a:r>
              <a:rPr lang="en-US" sz="1100" dirty="0" smtClean="0">
                <a:hlinkClick r:id="rId9"/>
              </a:rPr>
              <a:t>ajcc.aacnjournals.org/content/16/6/575.full.pdf+html?sid=9618fa5f-b9db-4478-88a0-bdf4512775c9</a:t>
            </a:r>
            <a:r>
              <a:rPr lang="en-US" sz="1100" dirty="0" smtClean="0"/>
              <a:t> </a:t>
            </a:r>
          </a:p>
          <a:p>
            <a:pPr marL="0" indent="-457200">
              <a:buNone/>
            </a:pPr>
            <a:endParaRPr lang="en-US" dirty="0"/>
          </a:p>
        </p:txBody>
      </p:sp>
    </p:spTree>
    <p:extLst>
      <p:ext uri="{BB962C8B-B14F-4D97-AF65-F5344CB8AC3E}">
        <p14:creationId xmlns:p14="http://schemas.microsoft.com/office/powerpoint/2010/main" val="327755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REVIEW</a:t>
            </a:r>
            <a:endParaRPr lang="en-US" dirty="0"/>
          </a:p>
        </p:txBody>
      </p:sp>
      <p:sp>
        <p:nvSpPr>
          <p:cNvPr id="3" name="Content Placeholder 2"/>
          <p:cNvSpPr>
            <a:spLocks noGrp="1"/>
          </p:cNvSpPr>
          <p:nvPr>
            <p:ph idx="1"/>
          </p:nvPr>
        </p:nvSpPr>
        <p:spPr/>
        <p:txBody>
          <a:bodyPr>
            <a:normAutofit fontScale="92500"/>
          </a:bodyPr>
          <a:lstStyle/>
          <a:p>
            <a:r>
              <a:rPr lang="en-US" b="1" dirty="0" smtClean="0"/>
              <a:t>“</a:t>
            </a:r>
            <a:r>
              <a:rPr lang="en-US" b="1" dirty="0"/>
              <a:t>Complementary” generally refers to using a non-mainstream approach </a:t>
            </a:r>
            <a:r>
              <a:rPr lang="en-US" b="1" u="sng" dirty="0"/>
              <a:t>together with </a:t>
            </a:r>
            <a:r>
              <a:rPr lang="en-US" b="1" i="1" dirty="0"/>
              <a:t>conventional </a:t>
            </a:r>
            <a:r>
              <a:rPr lang="en-US" b="1" i="1" dirty="0" smtClean="0"/>
              <a:t>medicine</a:t>
            </a:r>
            <a:r>
              <a:rPr lang="en-US" b="1" dirty="0" smtClean="0"/>
              <a:t>.</a:t>
            </a:r>
          </a:p>
          <a:p>
            <a:endParaRPr lang="en-US" b="1" dirty="0" smtClean="0"/>
          </a:p>
          <a:p>
            <a:r>
              <a:rPr lang="en-US" b="1" dirty="0"/>
              <a:t>“Alternative” refers to using a non-mainstream approach </a:t>
            </a:r>
            <a:r>
              <a:rPr lang="en-US" b="1" u="sng" dirty="0"/>
              <a:t>in </a:t>
            </a:r>
            <a:r>
              <a:rPr lang="en-US" b="1" u="sng" dirty="0" smtClean="0"/>
              <a:t>place</a:t>
            </a:r>
            <a:r>
              <a:rPr lang="en-US" b="1" dirty="0" smtClean="0"/>
              <a:t> of </a:t>
            </a:r>
            <a:r>
              <a:rPr lang="en-US" b="1" dirty="0"/>
              <a:t>conventional medicine</a:t>
            </a:r>
            <a:r>
              <a:rPr lang="en-US" b="1" dirty="0" smtClean="0"/>
              <a:t>.</a:t>
            </a:r>
          </a:p>
          <a:p>
            <a:endParaRPr lang="en-US" b="1" dirty="0" smtClean="0"/>
          </a:p>
          <a:p>
            <a:r>
              <a:rPr lang="en-US" b="1" dirty="0" smtClean="0"/>
              <a:t>“Integrative medicine” the use of both conventional and non-mainstream treatments that have evidence of safety and effectiveness </a:t>
            </a:r>
          </a:p>
          <a:p>
            <a:endParaRPr lang="en-US" dirty="0"/>
          </a:p>
        </p:txBody>
      </p:sp>
    </p:spTree>
    <p:extLst>
      <p:ext uri="{BB962C8B-B14F-4D97-AF65-F5344CB8AC3E}">
        <p14:creationId xmlns:p14="http://schemas.microsoft.com/office/powerpoint/2010/main" val="425765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08076"/>
            <a:ext cx="8534400" cy="758952"/>
          </a:xfrm>
        </p:spPr>
        <p:txBody>
          <a:bodyPr>
            <a:normAutofit fontScale="90000"/>
          </a:bodyPr>
          <a:lstStyle/>
          <a:p>
            <a:r>
              <a:rPr lang="en-US" b="1" dirty="0" smtClean="0"/>
              <a:t>Integrative medicine example</a:t>
            </a:r>
            <a:br>
              <a:rPr lang="en-US" b="1" dirty="0" smtClean="0"/>
            </a:br>
            <a:endParaRPr lang="en-US" dirty="0"/>
          </a:p>
        </p:txBody>
      </p:sp>
      <p:sp>
        <p:nvSpPr>
          <p:cNvPr id="3" name="Content Placeholder 2"/>
          <p:cNvSpPr>
            <a:spLocks noGrp="1"/>
          </p:cNvSpPr>
          <p:nvPr>
            <p:ph idx="1"/>
          </p:nvPr>
        </p:nvSpPr>
        <p:spPr/>
        <p:txBody>
          <a:bodyPr/>
          <a:lstStyle/>
          <a:p>
            <a:r>
              <a:rPr lang="en-US" b="1" dirty="0" smtClean="0"/>
              <a:t>Cancer </a:t>
            </a:r>
            <a:r>
              <a:rPr lang="en-US" b="1" dirty="0"/>
              <a:t>treatment centers with integrative health care programs may offer services such as </a:t>
            </a:r>
            <a:r>
              <a:rPr lang="en-US" b="1" i="1" dirty="0"/>
              <a:t>acupuncture</a:t>
            </a:r>
            <a:r>
              <a:rPr lang="en-US" b="1" dirty="0"/>
              <a:t> and </a:t>
            </a:r>
            <a:r>
              <a:rPr lang="en-US" b="1" i="1" dirty="0"/>
              <a:t>meditation</a:t>
            </a:r>
            <a:r>
              <a:rPr lang="en-US" b="1" dirty="0"/>
              <a:t> to help manage symptoms and side effects for patients who are receiving conventional cancer treatments such as chemotherapy.</a:t>
            </a:r>
            <a:endParaRPr lang="en-US" dirty="0"/>
          </a:p>
        </p:txBody>
      </p:sp>
      <p:pic>
        <p:nvPicPr>
          <p:cNvPr id="3074" name="Picture 2" descr="C:\Users\cobra kise\AppData\Local\Microsoft\Windows\Temporary Internet Files\Content.IE5\YCOHF3AF\MC900217142[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9038" y="4648200"/>
            <a:ext cx="2468562" cy="19288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obra kise\AppData\Local\Microsoft\Windows\Temporary Internet Files\Content.IE5\YCOHF3AF\MP900402316[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4648200"/>
            <a:ext cx="1651000" cy="206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5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02" y="1316736"/>
            <a:ext cx="8534400" cy="758952"/>
          </a:xfrm>
        </p:spPr>
        <p:txBody>
          <a:bodyPr>
            <a:normAutofit fontScale="90000"/>
          </a:bodyPr>
          <a:lstStyle/>
          <a:p>
            <a:r>
              <a:rPr lang="en-US" b="1" i="1" dirty="0" smtClean="0"/>
              <a:t/>
            </a:r>
            <a:br>
              <a:rPr lang="en-US" b="1" i="1" dirty="0" smtClean="0"/>
            </a:br>
            <a:r>
              <a:rPr lang="en-US" b="1" i="1" dirty="0" smtClean="0"/>
              <a:t/>
            </a:r>
            <a:br>
              <a:rPr lang="en-US" b="1" i="1" dirty="0" smtClean="0"/>
            </a:br>
            <a:r>
              <a:rPr lang="en-US" b="1" i="1" dirty="0" smtClean="0"/>
              <a:t/>
            </a:r>
            <a:br>
              <a:rPr lang="en-US" b="1" i="1" dirty="0" smtClean="0"/>
            </a:br>
            <a:r>
              <a:rPr lang="en-US" b="1" i="1" dirty="0" smtClean="0"/>
              <a:t/>
            </a:r>
            <a:br>
              <a:rPr lang="en-US" b="1" i="1" dirty="0" smtClean="0"/>
            </a:br>
            <a:r>
              <a:rPr lang="en-US" b="1" i="1" dirty="0" smtClean="0"/>
              <a:t/>
            </a:r>
            <a:br>
              <a:rPr lang="en-US" b="1" i="1" dirty="0" smtClean="0"/>
            </a:br>
            <a:r>
              <a:rPr lang="en-US" b="1" i="1" dirty="0" smtClean="0"/>
              <a:t/>
            </a:r>
            <a:br>
              <a:rPr lang="en-US" b="1" i="1" dirty="0" smtClean="0"/>
            </a:br>
            <a:r>
              <a:rPr lang="en-US" b="1" dirty="0" smtClean="0"/>
              <a:t>National Center for Complementary and Alternative Medicine (NCCAM)</a:t>
            </a:r>
            <a:r>
              <a:rPr lang="en-US" b="1" i="1" dirty="0" smtClean="0"/>
              <a:t/>
            </a:r>
            <a:br>
              <a:rPr lang="en-US" b="1" i="1" dirty="0" smtClean="0"/>
            </a:br>
            <a:r>
              <a:rPr lang="en-US" b="1" i="1" dirty="0" smtClean="0"/>
              <a:t/>
            </a:r>
            <a:br>
              <a:rPr lang="en-US" b="1" i="1" dirty="0" smtClean="0"/>
            </a:br>
            <a:endParaRPr lang="en-US" dirty="0"/>
          </a:p>
        </p:txBody>
      </p:sp>
      <p:sp>
        <p:nvSpPr>
          <p:cNvPr id="3" name="Content Placeholder 2"/>
          <p:cNvSpPr>
            <a:spLocks noGrp="1"/>
          </p:cNvSpPr>
          <p:nvPr>
            <p:ph idx="1"/>
          </p:nvPr>
        </p:nvSpPr>
        <p:spPr/>
        <p:txBody>
          <a:bodyPr/>
          <a:lstStyle/>
          <a:p>
            <a:pPr marL="0" indent="0" algn="ctr" fontAlgn="base">
              <a:buNone/>
            </a:pPr>
            <a:r>
              <a:rPr lang="en-US" b="1" i="1" dirty="0" smtClean="0"/>
              <a:t>NCCAM’s Role</a:t>
            </a:r>
            <a:endParaRPr lang="en-US" b="1" dirty="0" smtClean="0"/>
          </a:p>
          <a:p>
            <a:pPr fontAlgn="base"/>
            <a:r>
              <a:rPr lang="en-US" b="1" dirty="0" smtClean="0"/>
              <a:t>NCCAM </a:t>
            </a:r>
            <a:r>
              <a:rPr lang="en-US" b="1" dirty="0"/>
              <a:t>is the Federal Government’s lead agency for scientific research on health interventions, practices, products, and disciplines that originate from outside mainstream medicine.</a:t>
            </a:r>
          </a:p>
          <a:p>
            <a:endParaRPr lang="en-US" dirty="0"/>
          </a:p>
        </p:txBody>
      </p:sp>
      <p:pic>
        <p:nvPicPr>
          <p:cNvPr id="4100" name="Picture 4" descr="C:\Users\cobra kise\AppData\Local\Microsoft\Windows\Temporary Internet Files\Content.IE5\RDSUHFRX\MC900438767[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39902" y="4172779"/>
            <a:ext cx="3669546" cy="253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1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71500"/>
            <a:ext cx="8534400" cy="758952"/>
          </a:xfrm>
        </p:spPr>
        <p:txBody>
          <a:bodyPr>
            <a:normAutofit fontScale="90000"/>
          </a:bodyPr>
          <a:lstStyle/>
          <a:p>
            <a:r>
              <a:rPr lang="en-US" b="1" dirty="0" smtClean="0"/>
              <a:t>NCCAM’s Mission and Vision</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fontAlgn="base"/>
            <a:r>
              <a:rPr lang="en-US" b="1" dirty="0" smtClean="0"/>
              <a:t>The </a:t>
            </a:r>
            <a:r>
              <a:rPr lang="en-US" b="1" u="sng" dirty="0"/>
              <a:t>mission</a:t>
            </a:r>
            <a:r>
              <a:rPr lang="en-US" b="1" dirty="0"/>
              <a:t> of NCCAM is to define, through rigorous scientific investigation, the usefulness and safety of complementary health approaches and their roles in improving health care. </a:t>
            </a:r>
            <a:endParaRPr lang="en-US" b="1" dirty="0" smtClean="0"/>
          </a:p>
          <a:p>
            <a:pPr fontAlgn="base"/>
            <a:endParaRPr lang="en-US" b="1" dirty="0" smtClean="0"/>
          </a:p>
          <a:p>
            <a:pPr fontAlgn="base"/>
            <a:r>
              <a:rPr lang="en-US" b="1" dirty="0" smtClean="0"/>
              <a:t>NCCAM’s </a:t>
            </a:r>
            <a:r>
              <a:rPr lang="en-US" b="1" u="sng" dirty="0"/>
              <a:t>vision</a:t>
            </a:r>
            <a:r>
              <a:rPr lang="en-US" b="1" dirty="0"/>
              <a:t> is that scientific evidence will inform </a:t>
            </a:r>
            <a:r>
              <a:rPr lang="en-US" b="1" dirty="0" smtClean="0"/>
              <a:t>decision making </a:t>
            </a:r>
            <a:r>
              <a:rPr lang="en-US" b="1" dirty="0"/>
              <a:t>by the public, by health care professionals, and by health policymakers regarding use and integration of complementary health approaches.</a:t>
            </a:r>
          </a:p>
          <a:p>
            <a:endParaRPr lang="en-US" dirty="0"/>
          </a:p>
        </p:txBody>
      </p:sp>
    </p:spTree>
    <p:extLst>
      <p:ext uri="{BB962C8B-B14F-4D97-AF65-F5344CB8AC3E}">
        <p14:creationId xmlns:p14="http://schemas.microsoft.com/office/powerpoint/2010/main" val="100763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a:t>"Rigorous, well-designed clinical trials for many CAM</a:t>
            </a:r>
            <a:br>
              <a:rPr lang="en-US" dirty="0"/>
            </a:br>
            <a:r>
              <a:rPr lang="en-US" dirty="0"/>
              <a:t>therapies are often lacking; therefore, the safety and effectiveness of </a:t>
            </a:r>
            <a:r>
              <a:rPr lang="en-US" dirty="0" smtClean="0"/>
              <a:t>many CAM </a:t>
            </a:r>
            <a:r>
              <a:rPr lang="en-US" dirty="0"/>
              <a:t>therapies are uncertain. Be aware that some dietary supplements </a:t>
            </a:r>
            <a:r>
              <a:rPr lang="en-US" dirty="0" smtClean="0"/>
              <a:t>may interact </a:t>
            </a:r>
            <a:r>
              <a:rPr lang="en-US" dirty="0"/>
              <a:t>with medications or other supplements, may have side effects of</a:t>
            </a:r>
            <a:br>
              <a:rPr lang="en-US" dirty="0"/>
            </a:br>
            <a:r>
              <a:rPr lang="en-US" dirty="0"/>
              <a:t>their own, or may contain potentially harmful ingredients not listed on </a:t>
            </a:r>
            <a:r>
              <a:rPr lang="en-US" dirty="0" smtClean="0"/>
              <a:t>the label</a:t>
            </a:r>
            <a:r>
              <a:rPr lang="en-US" dirty="0"/>
              <a:t>. Also keep in mind that most supplements have not been tested </a:t>
            </a:r>
            <a:r>
              <a:rPr lang="en-US" dirty="0" smtClean="0"/>
              <a:t>in pregnant </a:t>
            </a:r>
            <a:r>
              <a:rPr lang="en-US" dirty="0"/>
              <a:t>women, nursing mothers, or children. Tell all your health </a:t>
            </a:r>
            <a:r>
              <a:rPr lang="en-US" dirty="0" smtClean="0"/>
              <a:t>care providers </a:t>
            </a:r>
            <a:r>
              <a:rPr lang="en-US" dirty="0"/>
              <a:t>about any complementary and alternative practices you use. Give</a:t>
            </a:r>
            <a:br>
              <a:rPr lang="en-US" dirty="0"/>
            </a:br>
            <a:r>
              <a:rPr lang="en-US" dirty="0"/>
              <a:t>them a full picture of what you do to manage your health. This will </a:t>
            </a:r>
            <a:r>
              <a:rPr lang="en-US" dirty="0" smtClean="0"/>
              <a:t>help ensure </a:t>
            </a:r>
            <a:r>
              <a:rPr lang="en-US" dirty="0"/>
              <a:t>coordinated and safe care." -NCCAM</a:t>
            </a:r>
            <a:endParaRPr lang="en-US" sz="2400" dirty="0"/>
          </a:p>
          <a:p>
            <a:endParaRPr lang="en-US" dirty="0"/>
          </a:p>
        </p:txBody>
      </p:sp>
    </p:spTree>
    <p:extLst>
      <p:ext uri="{BB962C8B-B14F-4D97-AF65-F5344CB8AC3E}">
        <p14:creationId xmlns:p14="http://schemas.microsoft.com/office/powerpoint/2010/main" val="29661707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12449</TotalTime>
  <Words>5307</Words>
  <Application>Microsoft Office PowerPoint</Application>
  <PresentationFormat>On-screen Show (4:3)</PresentationFormat>
  <Paragraphs>436</Paragraphs>
  <Slides>45</Slides>
  <Notes>30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Civic</vt:lpstr>
      <vt:lpstr>Complementary and Alternative Medicine (CAM) in the Critical Care Arena </vt:lpstr>
      <vt:lpstr>Objectives</vt:lpstr>
      <vt:lpstr>Outline of Topics</vt:lpstr>
      <vt:lpstr>FOUNDATIONS FOR PRACTICE</vt:lpstr>
      <vt:lpstr>DEFINITION REVIEW</vt:lpstr>
      <vt:lpstr>Integrative medicine example </vt:lpstr>
      <vt:lpstr>      National Center for Complementary and Alternative Medicine (NCCAM)  </vt:lpstr>
      <vt:lpstr>NCCAM’s Mission and Vision </vt:lpstr>
      <vt:lpstr>Disclaimer</vt:lpstr>
      <vt:lpstr>PATIENT EDUCATION</vt:lpstr>
      <vt:lpstr>Considerations</vt:lpstr>
      <vt:lpstr>COST EFFECTIVENESS</vt:lpstr>
      <vt:lpstr>COST EFFECTIVENESS</vt:lpstr>
      <vt:lpstr>THERAPIES </vt:lpstr>
      <vt:lpstr>HERBAL MEDICATIONS</vt:lpstr>
      <vt:lpstr>Mind-Body Therapies</vt:lpstr>
      <vt:lpstr>Presence</vt:lpstr>
      <vt:lpstr>Therapeutic Listening</vt:lpstr>
      <vt:lpstr>Imagery</vt:lpstr>
      <vt:lpstr>Music</vt:lpstr>
      <vt:lpstr>Mind-Body Therapies cont.</vt:lpstr>
      <vt:lpstr>Mind-Body Therapies cont.</vt:lpstr>
      <vt:lpstr>Mind-Body Therapies cont.</vt:lpstr>
      <vt:lpstr>Mind-Body Therapies cont.</vt:lpstr>
      <vt:lpstr>JOURNALING</vt:lpstr>
      <vt:lpstr>REMINISCENCE THERAPY/ STORYTELLING</vt:lpstr>
      <vt:lpstr>ANIMAL ASSISTED THERAPY</vt:lpstr>
      <vt:lpstr>Energy Therapy</vt:lpstr>
      <vt:lpstr>Healing Touch</vt:lpstr>
      <vt:lpstr>Reiki </vt:lpstr>
      <vt:lpstr>Manipulative and Body-Based Therapies</vt:lpstr>
      <vt:lpstr>Manipulative and Body-Based Therapies cont.</vt:lpstr>
      <vt:lpstr>Manipulative and Body-Based Therapies cont.</vt:lpstr>
      <vt:lpstr>Manipulative and Body-Based Therapies cont.</vt:lpstr>
      <vt:lpstr>BIOLOGICAL-BASED THERAPIES</vt:lpstr>
      <vt:lpstr>BIOLOGICAL-BASED THERAPIES</vt:lpstr>
      <vt:lpstr>BIOLOGICAL-BASED THERAPIES </vt:lpstr>
      <vt:lpstr>BIOLOGICAL-BASED THERAPIES </vt:lpstr>
      <vt:lpstr>Conclusion </vt:lpstr>
      <vt:lpstr>Review of Questions and Article</vt:lpstr>
      <vt:lpstr>Review of Questions and Article cont.</vt:lpstr>
      <vt:lpstr>Review of Questions and Article cont.</vt:lpstr>
      <vt:lpstr>Review of Questions and Article cont.</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Complementary and Alternative Medicine (CAM)</dc:title>
  <dc:creator>Whitney Dunbar</dc:creator>
  <cp:lastModifiedBy>cobra kise</cp:lastModifiedBy>
  <cp:revision>89</cp:revision>
  <dcterms:created xsi:type="dcterms:W3CDTF">2013-05-18T17:16:49Z</dcterms:created>
  <dcterms:modified xsi:type="dcterms:W3CDTF">2013-06-23T22:30:21Z</dcterms:modified>
</cp:coreProperties>
</file>