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ADB1709C-4069-4A1B-A2CB-361B26733F1A}" type="datetimeFigureOut">
              <a:rPr lang="en-US" smtClean="0"/>
              <a:t>5/14/2012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B262655-8645-4D84-8C9D-991F0DA1545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heartdisease/index.htm" TargetMode="External"/><Relationship Id="rId2" Type="http://schemas.openxmlformats.org/officeDocument/2006/relationships/hyperlink" Target="http://www.healthcareersjournal.com/a-guide-for-nurses-teaching-healthcare-effectively-to-patient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jblearning.com/samples/0763743836/chapter%204.pdf" TargetMode="External"/><Relationship Id="rId5" Type="http://schemas.openxmlformats.org/officeDocument/2006/relationships/hyperlink" Target="http://www.fhi360.org/nr/rdonlyres/ei26vbslpsidmahhxc332vwo3g233xsqw22er3vofqvrfjvubwyzclvqjcbdgexyzl3msu4mn6xv5j/bccsummaryfourmajortheories.pdf" TargetMode="External"/><Relationship Id="rId4" Type="http://schemas.openxmlformats.org/officeDocument/2006/relationships/hyperlink" Target="http://www.cdc.gov/dhdsp/data_statistics/fact_sheets/fs_men_heart.ht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eepblue.lib.umich.edu/bitstream/2027.42/85350/1/HEALTH_PROMOTION_MANUAL_Rev_5-2011.pdf" TargetMode="External"/><Relationship Id="rId7" Type="http://schemas.openxmlformats.org/officeDocument/2006/relationships/hyperlink" Target="https://apps.who.int/aboutwho/en/definition.html" TargetMode="External"/><Relationship Id="rId2" Type="http://schemas.openxmlformats.org/officeDocument/2006/relationships/hyperlink" Target="http://www.healthypeople.gov/2020/topicsobjectives2020/overview.aspx?topicid=2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ho.int/mediacentre/factsheets/fs317/en/index.html" TargetMode="External"/><Relationship Id="rId5" Type="http://schemas.openxmlformats.org/officeDocument/2006/relationships/hyperlink" Target="http://www.ncbi.nlm.nih.gov/pmc/articles/PMC2080455/pdf/CroatMedJ_47_0662.pdf" TargetMode="External"/><Relationship Id="rId4" Type="http://schemas.openxmlformats.org/officeDocument/2006/relationships/hyperlink" Target="http://psycnet.apa.org/journals/pst/19/3/276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SHAWN KISE, BSN, RN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May 14</a:t>
            </a:r>
            <a:r>
              <a:rPr lang="en-US" sz="24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2012</a:t>
            </a: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Wright State University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CVD IN MIDDLE AGE MEN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69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Cultural Competence/Diversity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Cultural </a:t>
            </a:r>
            <a:r>
              <a:rPr lang="en-US" sz="2000" dirty="0"/>
              <a:t>competency is being used as a framework to increase the knowledge of cultural diversity issues, and to improve the quality of care for all (Seeleman, Suurmond, &amp; Stronks, 2009</a:t>
            </a:r>
            <a:r>
              <a:rPr lang="en-US" sz="2000" dirty="0" smtClean="0"/>
              <a:t>).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/>
              <a:t>Heart disease is the leading cause of death for men of most racial/ethnic groups in the United States, including African Americans, American Indians or Alaska Natives, Hispanics, and whites. For Asian American men, heart disease is second only to </a:t>
            </a:r>
            <a:r>
              <a:rPr lang="en-US" sz="2000" dirty="0" smtClean="0"/>
              <a:t>cancer </a:t>
            </a:r>
            <a:r>
              <a:rPr lang="en-US" sz="2000" dirty="0"/>
              <a:t>(CDC, </a:t>
            </a:r>
            <a:r>
              <a:rPr lang="en-US" sz="2000" dirty="0" smtClean="0"/>
              <a:t>2012).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56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Teaching/learning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strategies and principles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000" b="1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Knowing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Your Population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Assess Cultural/Religious Beliefs and Practices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Provide an Environment Suitable for Learning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Knowing the Different Types of Learners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Use Your Resources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			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Alspaugh,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2012)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15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Barriers to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teaching/learning strategies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Culture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Language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Beliefs and attitudes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Location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Health literacy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9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Collaboration of health professionals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CVD has multiple risk factors and requires a team of health professionals to address these risk factors.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Family physician 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Cardiologist 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Nutritionist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Diabetic educator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Smoking cessation therapist 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Physical trainer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Advanced practice nurse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59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marL="0" indent="-457200">
              <a:buNone/>
            </a:pPr>
            <a:r>
              <a:rPr lang="en-US" dirty="0"/>
              <a:t>Alspaugh, L. (2012). A guide for nurses: Teaching healthcare effectively to patients. </a:t>
            </a:r>
            <a:r>
              <a:rPr lang="en-US" i="1" dirty="0"/>
              <a:t>Health Careers </a:t>
            </a:r>
            <a:r>
              <a:rPr lang="en-US" i="1" dirty="0" smtClean="0"/>
              <a:t>	Journal</a:t>
            </a:r>
            <a:r>
              <a:rPr lang="en-US" i="1" dirty="0"/>
              <a:t>. </a:t>
            </a:r>
            <a:r>
              <a:rPr lang="en-US" dirty="0"/>
              <a:t>Retrieved from </a:t>
            </a: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www.healthcareersjournal.com/a-guide-for-nurses-teaching-	healthcare-effectively-to-patients</a:t>
            </a:r>
            <a:r>
              <a:rPr lang="en-US" u="sng" dirty="0">
                <a:hlinkClick r:id="rId2"/>
              </a:rPr>
              <a:t>/</a:t>
            </a:r>
            <a:endParaRPr lang="en-US" dirty="0" smtClean="0"/>
          </a:p>
          <a:p>
            <a:pPr marL="0" indent="-457200">
              <a:buNone/>
            </a:pPr>
            <a:r>
              <a:rPr lang="en-US" dirty="0" smtClean="0"/>
              <a:t>American </a:t>
            </a:r>
            <a:r>
              <a:rPr lang="en-US" dirty="0"/>
              <a:t>Heart Association (2012). Heart disease and statistics – 2012 update : A report from </a:t>
            </a:r>
            <a:r>
              <a:rPr lang="en-US" dirty="0" smtClean="0"/>
              <a:t>	the 	American </a:t>
            </a:r>
            <a:r>
              <a:rPr lang="en-US" dirty="0"/>
              <a:t>Heart Association. </a:t>
            </a:r>
            <a:r>
              <a:rPr lang="en-US" i="1" dirty="0" err="1"/>
              <a:t>Cirulation</a:t>
            </a:r>
            <a:r>
              <a:rPr lang="en-US" i="1" dirty="0"/>
              <a:t>, 125,</a:t>
            </a:r>
            <a:r>
              <a:rPr lang="en-US" dirty="0"/>
              <a:t> e2- e220. </a:t>
            </a:r>
            <a:r>
              <a:rPr lang="en-US" dirty="0" smtClean="0"/>
              <a:t>	doi:10.1161/CIR.0b013e31823ac046</a:t>
            </a:r>
          </a:p>
          <a:p>
            <a:pPr marL="0" indent="-457200">
              <a:buNone/>
            </a:pPr>
            <a:r>
              <a:rPr lang="en-US" dirty="0"/>
              <a:t>Bircher J. (2005). Towards a dynamic definition of health and disease. </a:t>
            </a:r>
            <a:r>
              <a:rPr lang="en-US" i="1" dirty="0"/>
              <a:t>Medicine, Healthcare </a:t>
            </a:r>
            <a:r>
              <a:rPr lang="en-US" i="1" dirty="0" smtClean="0"/>
              <a:t>	and 	Philosophy</a:t>
            </a:r>
            <a:r>
              <a:rPr lang="en-US" i="1" dirty="0"/>
              <a:t>, 8, </a:t>
            </a:r>
            <a:r>
              <a:rPr lang="en-US" dirty="0"/>
              <a:t>335-341. </a:t>
            </a:r>
            <a:r>
              <a:rPr lang="en-US" dirty="0" smtClean="0"/>
              <a:t>doi:10.1007/s11019-005-0538-y</a:t>
            </a:r>
          </a:p>
          <a:p>
            <a:pPr marL="0" indent="-457200">
              <a:buNone/>
            </a:pPr>
            <a:r>
              <a:rPr lang="en-US" dirty="0"/>
              <a:t>Centers for Disease Control and Prevention (2012). Heart disease.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://www.cdc.gov/heartdisease/index.htm</a:t>
            </a:r>
            <a:r>
              <a:rPr lang="en-US" dirty="0"/>
              <a:t> </a:t>
            </a:r>
            <a:endParaRPr lang="en-US" dirty="0" smtClean="0"/>
          </a:p>
          <a:p>
            <a:pPr marL="0" indent="-457200">
              <a:buNone/>
            </a:pPr>
            <a:r>
              <a:rPr lang="en-US" dirty="0"/>
              <a:t>Centers for Disease Control and Prevention, (2012). Men and heart disease fact sheet. Retrieved </a:t>
            </a:r>
            <a:r>
              <a:rPr lang="en-US" dirty="0" smtClean="0"/>
              <a:t>	from </a:t>
            </a:r>
            <a:r>
              <a:rPr lang="en-US" u="sng" dirty="0" smtClean="0">
                <a:hlinkClick r:id="rId4"/>
              </a:rPr>
              <a:t>http</a:t>
            </a:r>
            <a:r>
              <a:rPr lang="en-US" u="sng" dirty="0">
                <a:hlinkClick r:id="rId4"/>
              </a:rPr>
              <a:t>://</a:t>
            </a:r>
            <a:r>
              <a:rPr lang="en-US" u="sng" dirty="0" smtClean="0">
                <a:hlinkClick r:id="rId4"/>
              </a:rPr>
              <a:t>www.cdc.gov/dhdsp/data_statistics/fact_sheets/fs_men_heart.htm</a:t>
            </a:r>
            <a:endParaRPr lang="en-US" u="sng" dirty="0" smtClean="0"/>
          </a:p>
          <a:p>
            <a:pPr marL="0" indent="-457200">
              <a:buNone/>
            </a:pPr>
            <a:r>
              <a:rPr lang="en-US" dirty="0"/>
              <a:t>Family Health International, (2002). Behavior change: A summary of four major theories.  </a:t>
            </a:r>
            <a:r>
              <a:rPr lang="en-US" dirty="0" smtClean="0"/>
              <a:t>	Retrieved 	from 	</a:t>
            </a: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</a:t>
            </a:r>
            <a:r>
              <a:rPr lang="en-US" u="sng" dirty="0" smtClean="0">
                <a:hlinkClick r:id="rId5"/>
              </a:rPr>
              <a:t>www.fhi360.org/nr/rdonlyres/ei26vbslpsidmahhxc332vwo3g233xsqw22er3vofqvr	fjvubwyzclvqjcbdgexyzl3msu4mn6xv5j/bccsummaryfourmajortheories.pdf</a:t>
            </a:r>
            <a:endParaRPr lang="en-US" u="sng" dirty="0" smtClean="0"/>
          </a:p>
          <a:p>
            <a:pPr marL="0" indent="-457200">
              <a:buNone/>
            </a:pPr>
            <a:r>
              <a:rPr lang="en-US" dirty="0"/>
              <a:t>Hayden, J. (2009). Health belief model. </a:t>
            </a:r>
            <a:r>
              <a:rPr lang="en-US" i="1" dirty="0"/>
              <a:t>Introduction to Health Behavior Theory.</a:t>
            </a:r>
            <a:r>
              <a:rPr lang="en-US" dirty="0"/>
              <a:t> (pp. 31-35).  </a:t>
            </a:r>
            <a:r>
              <a:rPr lang="en-US" dirty="0" smtClean="0"/>
              <a:t>	Retrieved </a:t>
            </a:r>
            <a:r>
              <a:rPr lang="en-US" dirty="0"/>
              <a:t>from </a:t>
            </a:r>
            <a:r>
              <a:rPr lang="en-US" u="sng" dirty="0">
                <a:hlinkClick r:id="rId6"/>
              </a:rPr>
              <a:t>http://www.jblearning.com/samples/0763743836/chapter%204.pdf</a:t>
            </a:r>
            <a:endParaRPr lang="en-US" dirty="0" smtClean="0"/>
          </a:p>
          <a:p>
            <a:pPr marL="0" indent="-457200">
              <a:buNone/>
            </a:pPr>
            <a:endParaRPr lang="en-US" dirty="0"/>
          </a:p>
          <a:p>
            <a:pPr marL="0" indent="-45720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1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continued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8229600" cy="4495800"/>
          </a:xfrm>
        </p:spPr>
        <p:txBody>
          <a:bodyPr>
            <a:normAutofit fontScale="92500" lnSpcReduction="20000"/>
          </a:bodyPr>
          <a:lstStyle/>
          <a:p>
            <a:pPr marL="0" indent="-457200">
              <a:buNone/>
            </a:pPr>
            <a:r>
              <a:rPr lang="en-US" dirty="0"/>
              <a:t>Healthy People 2020 (2012). Heart disease and stroke. Retrieved from 	</a:t>
            </a:r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www.healthypeople.gov/2020/topicsobjectives2020/overview.aspx?topicid=21</a:t>
            </a:r>
            <a:endParaRPr lang="en-US" u="sng" dirty="0" smtClean="0"/>
          </a:p>
          <a:p>
            <a:pPr marL="0" indent="-457200">
              <a:buNone/>
            </a:pPr>
            <a:r>
              <a:rPr lang="en-US" dirty="0"/>
              <a:t>Pender, N. (2011). The health promotion model: Manual.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3"/>
              </a:rPr>
              <a:t>http</a:t>
            </a:r>
            <a:r>
              <a:rPr lang="en-US" u="sng" dirty="0">
                <a:hlinkClick r:id="rId3"/>
              </a:rPr>
              <a:t>://</a:t>
            </a:r>
            <a:r>
              <a:rPr lang="en-US" u="sng" dirty="0" smtClean="0">
                <a:hlinkClick r:id="rId3"/>
              </a:rPr>
              <a:t>deepblue.lib.umich.edu/bitstream/2027.42/85350/1/HEALTH_PROMOTION_MAN	UAL_Rev_5-2011.pdf</a:t>
            </a:r>
            <a:endParaRPr lang="en-US" u="sng" dirty="0" smtClean="0"/>
          </a:p>
          <a:p>
            <a:pPr marL="0" indent="-457200">
              <a:buNone/>
            </a:pPr>
            <a:r>
              <a:rPr lang="en-US" dirty="0"/>
              <a:t>Prochaska, J. O. &amp; Di Clemente, C. C. (1982). Transtheoretical therapy: Toward a more </a:t>
            </a:r>
            <a:r>
              <a:rPr lang="en-US" dirty="0" smtClean="0"/>
              <a:t>	integrative 	model </a:t>
            </a:r>
            <a:r>
              <a:rPr lang="en-US" dirty="0"/>
              <a:t>of change. </a:t>
            </a:r>
            <a:r>
              <a:rPr lang="en-US" i="1" dirty="0"/>
              <a:t>Psychotherapy, 19, </a:t>
            </a:r>
            <a:r>
              <a:rPr lang="en-US" dirty="0"/>
              <a:t>276-288. Retrieved from </a:t>
            </a:r>
            <a:r>
              <a:rPr lang="en-US" dirty="0" smtClean="0"/>
              <a:t>	</a:t>
            </a:r>
            <a:r>
              <a:rPr lang="en-US" u="sng" dirty="0" smtClean="0">
                <a:hlinkClick r:id="rId4"/>
              </a:rPr>
              <a:t>http</a:t>
            </a:r>
            <a:r>
              <a:rPr lang="en-US" u="sng" dirty="0">
                <a:hlinkClick r:id="rId4"/>
              </a:rPr>
              <a:t>://psycnet.apa.org/journals/pst/19/3/276.pdf</a:t>
            </a:r>
            <a:endParaRPr lang="en-US" dirty="0" smtClean="0"/>
          </a:p>
          <a:p>
            <a:pPr marL="0" indent="-457200">
              <a:buNone/>
            </a:pPr>
            <a:r>
              <a:rPr lang="en-US" dirty="0" smtClean="0"/>
              <a:t>Sartorius</a:t>
            </a:r>
            <a:r>
              <a:rPr lang="en-US" dirty="0"/>
              <a:t>, N. (2006). The meaning of health and its promotion. </a:t>
            </a:r>
            <a:r>
              <a:rPr lang="en-US" i="1" dirty="0"/>
              <a:t>Croatian Medical Journal, 47, 	</a:t>
            </a:r>
            <a:r>
              <a:rPr lang="en-US" dirty="0"/>
              <a:t>662-	664. 	Retrieved from 	</a:t>
            </a:r>
            <a:r>
              <a:rPr lang="en-US" u="sng" dirty="0">
                <a:hlinkClick r:id="rId5"/>
              </a:rPr>
              <a:t>http://</a:t>
            </a:r>
            <a:r>
              <a:rPr lang="en-US" u="sng" dirty="0" smtClean="0">
                <a:hlinkClick r:id="rId5"/>
              </a:rPr>
              <a:t>www.ncbi.nlm.nih.gov/pmc/articles/PMC2080455/pdf/CroatMedJ_47_0662.pdf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Seeleman, C., Suurmond, J., &amp; Stronks, K. (2009). Cultural competence: A conceptual framework for </a:t>
            </a:r>
            <a:r>
              <a:rPr lang="en-US" dirty="0" smtClean="0"/>
              <a:t>	teaching </a:t>
            </a:r>
            <a:r>
              <a:rPr lang="en-US" dirty="0"/>
              <a:t>and </a:t>
            </a:r>
            <a:r>
              <a:rPr lang="en-US" dirty="0" smtClean="0"/>
              <a:t>learning</a:t>
            </a:r>
            <a:r>
              <a:rPr lang="en-US" dirty="0"/>
              <a:t>. </a:t>
            </a:r>
            <a:r>
              <a:rPr lang="en-US" i="1" dirty="0"/>
              <a:t>Medical Education, 43, </a:t>
            </a:r>
            <a:r>
              <a:rPr lang="en-US" dirty="0"/>
              <a:t>229-237. </a:t>
            </a:r>
            <a:r>
              <a:rPr lang="en-US" dirty="0" smtClean="0"/>
              <a:t>	doi:10.1111/j.13652923.2008.03269.x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World </a:t>
            </a:r>
            <a:r>
              <a:rPr lang="en-US" dirty="0"/>
              <a:t>Health Organization (2012). Cardiovascular diseases. Retrieved from 	</a:t>
            </a:r>
            <a:r>
              <a:rPr lang="en-US" u="sng" dirty="0">
                <a:hlinkClick r:id="rId6"/>
              </a:rPr>
              <a:t>http://www.who.int/mediacentre/factsheets/fs317/en/index.html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World Health Organization (2012). Definition of health. Retrieved from 	</a:t>
            </a:r>
            <a:r>
              <a:rPr lang="en-US" u="sng" dirty="0">
                <a:hlinkClick r:id="rId7"/>
              </a:rPr>
              <a:t>https://apps.who.int/aboutwho/en/definition.html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98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Background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en-US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2008, an estimated 17.3 million deaths around the world were due to CVD (World Health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Organization (WHO), 2012).</a:t>
            </a:r>
          </a:p>
          <a:p>
            <a:pPr marL="285750" indent="-285750">
              <a:buFont typeface="Wingdings" pitchFamily="2" charset="2"/>
              <a:buChar char="Ø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150,000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deaths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the US occurred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 men that were under the age of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65 from CVD in 2008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(American Heart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Association (AHA, 2012).</a:t>
            </a:r>
          </a:p>
          <a:p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CVD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the leading cause of death in men for most ethnicities in the United States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Centers for Disease Control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Prevention (CDC), 2012)  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13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 and Wellness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a wide range of perspectives on health and well being and with no set definition of health in the medical field.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Definitions of health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state of complete physical, mental, and social well-being,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merely the absence of disease or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infirmity (WHO,2012).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Health is a dynamic state of well-being characterized by a physical, mental and social potential, which satisfies the demands of a life commensurate with age, culture, and personal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responsibility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(Bircher,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2005).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state of balance, an equilibrium that an individual has established within himself and between himself and his social and physical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environment (Sartorius, 2006).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8225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Middle age men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Lack of knowledge, lifestyle, and  low screenings and prevention of risk factors for CVD make this group vulnerable.  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Heart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disease is the leading cause of death for men of most racial/ethnic groups in the United States, including African Americans, American Indians or Alaska Natives, Hispanics, and whites. For Asian American men, heart disease is second only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cancer (CDC, 2012).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Half of the men that experience sudden cardiac death had no prior symptoms (CDC, 2012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94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Healthy People 2020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improve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cardiovascular health through prevention, detection, and treatment of risk factors for heart attack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stroke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Healthy People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2020,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2012).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Lower rates of hypertension.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Increase knowledge of early warning signs of heart attacks and strokes.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Increase the use of aspirin in patients free of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Increase medication compliance for HTN and lipid lowering medications.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Decrease hospitalizations with heart failure as the principle diagnosis.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44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Determinants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health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are controllable and non-controllable determinants of health.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Non-controllable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Sex, race, and family history.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Controllable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Smoking, diet, exercise, weight, and medication compliance.</a:t>
            </a:r>
          </a:p>
          <a:p>
            <a:pPr>
              <a:buFont typeface="Wingdings" pitchFamily="2" charset="2"/>
              <a:buChar char="q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31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Review of literature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a vast amount of research in CVD in this vulnerable population.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BMI and metabolic syndrome linked to risk for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Lowering of normal high blood pressure decreases risk for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 of screening for carotid and femoral plague to predict risk for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Lowing risk factors for CVD leads to lower risk for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Parental CVD predictive of offspring risk for CVD.</a:t>
            </a: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Genomics of CVD to create a genetic risk score for CVD.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66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Overview of theories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Nola Pender’s Health Promotion Model</a:t>
            </a:r>
          </a:p>
          <a:p>
            <a:pPr>
              <a:buFont typeface="Wingdings" pitchFamily="2" charset="2"/>
              <a:buChar char="Ø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Health Belief Model</a:t>
            </a:r>
          </a:p>
          <a:p>
            <a:pPr>
              <a:buFont typeface="Wingdings" pitchFamily="2" charset="2"/>
              <a:buChar char="Ø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James Prochaska and Carlo Di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Clemente’s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Transtheoretical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Model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13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Framework for cvd in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middle age men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Health Belief Model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 a psychological theory that attempts to explain and predict a person’s health behavior based on their attitudes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beliefs.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Family Health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International, 2002) 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model takes into account a person’s perception of a health problem’s seriousness and their susceptibility to the health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problem.</a:t>
            </a:r>
          </a:p>
          <a:p>
            <a:pPr>
              <a:buFont typeface="Wingdings" pitchFamily="2" charset="2"/>
              <a:buChar char="q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0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2455</TotalTime>
  <Words>780</Words>
  <Application>Microsoft Office PowerPoint</Application>
  <PresentationFormat>On-screen Show (4:3)</PresentationFormat>
  <Paragraphs>108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Horizon</vt:lpstr>
      <vt:lpstr>CVD IN MIDDLE AGE MEN</vt:lpstr>
      <vt:lpstr>Background</vt:lpstr>
      <vt:lpstr>Health and Wellness</vt:lpstr>
      <vt:lpstr>Middle age men</vt:lpstr>
      <vt:lpstr>Healthy People 2020</vt:lpstr>
      <vt:lpstr>Determinants of health</vt:lpstr>
      <vt:lpstr>Review of literature</vt:lpstr>
      <vt:lpstr>Overview of theories</vt:lpstr>
      <vt:lpstr>Framework for cvd in  middle age men</vt:lpstr>
      <vt:lpstr>Cultural Competence/Diversity</vt:lpstr>
      <vt:lpstr>Teaching/learning  strategies and principles</vt:lpstr>
      <vt:lpstr>Barriers to  teaching/learning strategies</vt:lpstr>
      <vt:lpstr>Collaboration of health professionals</vt:lpstr>
      <vt:lpstr>References</vt:lpstr>
      <vt:lpstr>References continued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cobra kise</dc:creator>
  <cp:lastModifiedBy>cobra kise</cp:lastModifiedBy>
  <cp:revision>21</cp:revision>
  <dcterms:created xsi:type="dcterms:W3CDTF">2012-05-12T13:29:24Z</dcterms:created>
  <dcterms:modified xsi:type="dcterms:W3CDTF">2012-05-14T17:42:07Z</dcterms:modified>
</cp:coreProperties>
</file>