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75" r:id="rId7"/>
    <p:sldId id="260" r:id="rId8"/>
    <p:sldId id="262" r:id="rId9"/>
    <p:sldId id="264" r:id="rId10"/>
    <p:sldId id="286" r:id="rId11"/>
    <p:sldId id="263" r:id="rId12"/>
    <p:sldId id="265" r:id="rId13"/>
    <p:sldId id="267" r:id="rId14"/>
    <p:sldId id="273" r:id="rId15"/>
    <p:sldId id="274" r:id="rId16"/>
    <p:sldId id="268" r:id="rId17"/>
    <p:sldId id="269" r:id="rId18"/>
    <p:sldId id="270" r:id="rId19"/>
    <p:sldId id="271" r:id="rId20"/>
    <p:sldId id="272" r:id="rId21"/>
    <p:sldId id="276" r:id="rId22"/>
    <p:sldId id="277" r:id="rId23"/>
    <p:sldId id="278" r:id="rId24"/>
    <p:sldId id="266" r:id="rId25"/>
    <p:sldId id="281" r:id="rId26"/>
    <p:sldId id="279" r:id="rId27"/>
    <p:sldId id="280" r:id="rId28"/>
    <p:sldId id="282" r:id="rId29"/>
    <p:sldId id="283" r:id="rId30"/>
    <p:sldId id="284" r:id="rId31"/>
    <p:sldId id="28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1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7D684E3-9AB5-4B9F-9720-6181F8C2E934}" type="datetimeFigureOut">
              <a:rPr lang="en-US" smtClean="0"/>
              <a:t>4/9/2014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2B0E363-E4C4-4841-842F-C7ED40A7D91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1470025"/>
          </a:xfrm>
        </p:spPr>
        <p:txBody>
          <a:bodyPr/>
          <a:lstStyle/>
          <a:p>
            <a:r>
              <a:rPr lang="en-US" dirty="0" smtClean="0"/>
              <a:t>Esophagitis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233862"/>
            <a:ext cx="2857500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2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</a:t>
            </a:r>
            <a:r>
              <a:rPr lang="en-US" dirty="0" smtClean="0"/>
              <a:t>ild or intermittent reflux esophagitis</a:t>
            </a:r>
          </a:p>
          <a:p>
            <a:pPr lvl="1"/>
            <a:r>
              <a:rPr lang="en-US" dirty="0" smtClean="0"/>
              <a:t>Eating smaller meals</a:t>
            </a:r>
          </a:p>
          <a:p>
            <a:pPr lvl="1"/>
            <a:r>
              <a:rPr lang="en-US" dirty="0" smtClean="0"/>
              <a:t>Eliminating acidic foods</a:t>
            </a:r>
          </a:p>
          <a:p>
            <a:pPr lvl="1"/>
            <a:r>
              <a:rPr lang="en-US" dirty="0" smtClean="0"/>
              <a:t>Avoiding fatty foods, chocolate, peppermint, and alcohol</a:t>
            </a:r>
          </a:p>
          <a:p>
            <a:pPr lvl="1"/>
            <a:r>
              <a:rPr lang="en-US" dirty="0" smtClean="0"/>
              <a:t>Smoking cessation</a:t>
            </a:r>
          </a:p>
          <a:p>
            <a:pPr lvl="1"/>
            <a:r>
              <a:rPr lang="en-US" dirty="0" smtClean="0"/>
              <a:t>Weight loss</a:t>
            </a:r>
          </a:p>
          <a:p>
            <a:pPr lvl="1"/>
            <a:r>
              <a:rPr lang="en-US" dirty="0" smtClean="0"/>
              <a:t>Avoid laying down within 3 hours after eating</a:t>
            </a:r>
          </a:p>
          <a:p>
            <a:pPr lvl="1"/>
            <a:r>
              <a:rPr lang="en-US" dirty="0" smtClean="0"/>
              <a:t>OTC antacids, H2 blockers, or PPI’s may be used as 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172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 for persistent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PPI’s once or twice a day for 4 – 8 weeks</a:t>
            </a:r>
          </a:p>
          <a:p>
            <a:r>
              <a:rPr lang="en-US" dirty="0" smtClean="0"/>
              <a:t>PPI’s are preferred to H2 – receptor antagonists</a:t>
            </a:r>
          </a:p>
          <a:p>
            <a:r>
              <a:rPr lang="en-US" dirty="0" smtClean="0"/>
              <a:t>Patients that do not achieve symptom relief in 2 – 4 weeks should undergo an upper endoscopy</a:t>
            </a:r>
          </a:p>
          <a:p>
            <a:r>
              <a:rPr lang="en-US" dirty="0" smtClean="0"/>
              <a:t>Surgical treatment is used with failed medical management in some cases (e.g. hiatal hernia)</a:t>
            </a:r>
          </a:p>
          <a:p>
            <a:pPr marL="0" indent="0" algn="r">
              <a:buNone/>
            </a:pPr>
            <a:endParaRPr lang="en-US" sz="1300" dirty="0"/>
          </a:p>
          <a:p>
            <a:pPr marL="0" indent="0" algn="r">
              <a:buNone/>
            </a:pPr>
            <a:r>
              <a:rPr lang="en-US" sz="1500" dirty="0" smtClean="0"/>
              <a:t>McPhee</a:t>
            </a:r>
            <a:r>
              <a:rPr lang="en-US" sz="1500" dirty="0"/>
              <a:t>, S. J., &amp; Papadakis, M. A. (2011). </a:t>
            </a:r>
            <a:r>
              <a:rPr lang="en-US" sz="1500" dirty="0" smtClean="0"/>
              <a:t>Gastroesophageal reflux disease. </a:t>
            </a:r>
            <a:r>
              <a:rPr lang="en-US" sz="1500" dirty="0"/>
              <a:t>2011 </a:t>
            </a:r>
            <a:r>
              <a:rPr lang="en-US" sz="1500" dirty="0" smtClean="0"/>
              <a:t>Current</a:t>
            </a:r>
          </a:p>
          <a:p>
            <a:pPr marL="0" indent="0" algn="r">
              <a:buNone/>
            </a:pPr>
            <a:r>
              <a:rPr lang="en-US" sz="1500" dirty="0" smtClean="0"/>
              <a:t> </a:t>
            </a:r>
            <a:r>
              <a:rPr lang="en-US" sz="1500" dirty="0"/>
              <a:t>medical diagnosis and treatment (</a:t>
            </a:r>
            <a:r>
              <a:rPr lang="en-US" sz="1500" dirty="0" err="1"/>
              <a:t>pp</a:t>
            </a:r>
            <a:r>
              <a:rPr lang="en-US" sz="1500" dirty="0"/>
              <a:t> </a:t>
            </a:r>
            <a:r>
              <a:rPr lang="en-US" sz="1500" dirty="0" smtClean="0"/>
              <a:t>569 – 573). </a:t>
            </a:r>
            <a:r>
              <a:rPr lang="en-US" sz="1500" dirty="0"/>
              <a:t>New York, NY: McGraw Hill</a:t>
            </a:r>
            <a:endParaRPr lang="en-US" sz="1500" dirty="0" smtClean="0">
              <a:effectLst/>
            </a:endParaRPr>
          </a:p>
          <a:p>
            <a:pPr algn="r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63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Barrett’s Esophagus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Metaplasia of the esophageal tissue</a:t>
            </a:r>
          </a:p>
          <a:p>
            <a:r>
              <a:rPr lang="en-US" dirty="0" smtClean="0"/>
              <a:t>This is a precursor to esophageal adenocarcinoma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3048000"/>
            <a:ext cx="3578121" cy="3578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34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Infectious Esophagitis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Most common is Candida esophagitis</a:t>
            </a:r>
          </a:p>
          <a:p>
            <a:endParaRPr lang="en-US" dirty="0" smtClean="0"/>
          </a:p>
          <a:p>
            <a:r>
              <a:rPr lang="en-US" dirty="0" smtClean="0"/>
              <a:t>Other common causes include HSV and CMV</a:t>
            </a:r>
          </a:p>
          <a:p>
            <a:endParaRPr lang="en-US" dirty="0" smtClean="0"/>
          </a:p>
          <a:p>
            <a:r>
              <a:rPr lang="en-US" dirty="0" smtClean="0"/>
              <a:t>Most common in immunosuppression from organ transplantation or  in HIV/AIDS patients</a:t>
            </a:r>
          </a:p>
          <a:p>
            <a:endParaRPr lang="en-US" dirty="0" smtClean="0"/>
          </a:p>
          <a:p>
            <a:r>
              <a:rPr lang="en-US" dirty="0"/>
              <a:t>N</a:t>
            </a:r>
            <a:r>
              <a:rPr lang="en-US" dirty="0" smtClean="0"/>
              <a:t>ot common in HIV/AIDS patients with CD4 counts &gt;200, but common in patients with CD4 counts &lt;100</a:t>
            </a:r>
          </a:p>
        </p:txBody>
      </p:sp>
    </p:spTree>
    <p:extLst>
      <p:ext uri="{BB962C8B-B14F-4D97-AF65-F5344CB8AC3E}">
        <p14:creationId xmlns:p14="http://schemas.microsoft.com/office/powerpoint/2010/main" val="7901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H&amp;P</a:t>
            </a:r>
          </a:p>
          <a:p>
            <a:r>
              <a:rPr lang="en-US" dirty="0" smtClean="0"/>
              <a:t>Endoscopy with biopsy and brushing for diagnostic certainty</a:t>
            </a:r>
          </a:p>
          <a:p>
            <a:pPr lvl="1"/>
            <a:r>
              <a:rPr lang="en-US" u="sng" dirty="0" smtClean="0"/>
              <a:t>Candida esophagitis</a:t>
            </a:r>
            <a:r>
              <a:rPr lang="en-US" dirty="0" smtClean="0"/>
              <a:t> is diffuse, linear, yellow – white plaques adherent to the mucosa</a:t>
            </a:r>
          </a:p>
          <a:p>
            <a:pPr lvl="1"/>
            <a:r>
              <a:rPr lang="en-US" u="sng" dirty="0" smtClean="0"/>
              <a:t>CMV esophagitis</a:t>
            </a:r>
            <a:r>
              <a:rPr lang="en-US" dirty="0" smtClean="0"/>
              <a:t> is characterized by one to several large, shallow, superficial ulcerations</a:t>
            </a:r>
          </a:p>
          <a:p>
            <a:pPr lvl="1"/>
            <a:r>
              <a:rPr lang="en-US" u="sng" dirty="0" smtClean="0"/>
              <a:t>Herpes esophagitis</a:t>
            </a:r>
            <a:r>
              <a:rPr lang="en-US" dirty="0" smtClean="0"/>
              <a:t> results in multiple small, deep ulcerations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60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41" y="152400"/>
            <a:ext cx="4301893" cy="32264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52400"/>
            <a:ext cx="4038600" cy="424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428365"/>
            <a:ext cx="3353435" cy="3353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81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Difficult or painful swallowing</a:t>
            </a:r>
          </a:p>
          <a:p>
            <a:r>
              <a:rPr lang="en-US" dirty="0" smtClean="0"/>
              <a:t>Heartburn</a:t>
            </a:r>
          </a:p>
          <a:p>
            <a:r>
              <a:rPr lang="en-US" dirty="0" smtClean="0"/>
              <a:t>Retro sternal discomfort or pain</a:t>
            </a:r>
          </a:p>
          <a:p>
            <a:r>
              <a:rPr lang="en-US" dirty="0" smtClean="0"/>
              <a:t>Nausea and vomiting</a:t>
            </a:r>
          </a:p>
          <a:p>
            <a:r>
              <a:rPr lang="en-US" dirty="0" smtClean="0"/>
              <a:t>Fever and sepsis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Abdominal pain</a:t>
            </a:r>
          </a:p>
          <a:p>
            <a:r>
              <a:rPr lang="en-US" dirty="0" smtClean="0"/>
              <a:t>Epigastric pain</a:t>
            </a:r>
          </a:p>
          <a:p>
            <a:r>
              <a:rPr lang="en-US" dirty="0" smtClean="0"/>
              <a:t>Hematemesis</a:t>
            </a:r>
          </a:p>
          <a:p>
            <a:r>
              <a:rPr lang="en-US" dirty="0" smtClean="0"/>
              <a:t>Anorexia weight loss</a:t>
            </a:r>
          </a:p>
          <a:p>
            <a:r>
              <a:rPr lang="en-US" dirty="0" smtClean="0"/>
              <a:t>Cough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50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/>
              <a:t>C</a:t>
            </a:r>
            <a:r>
              <a:rPr lang="en-US" u="sng" dirty="0" smtClean="0"/>
              <a:t>andida esophagitis 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 smtClean="0"/>
              <a:t>Fluconazole </a:t>
            </a:r>
            <a:r>
              <a:rPr lang="en-US" dirty="0"/>
              <a:t>100 mg/</a:t>
            </a:r>
            <a:r>
              <a:rPr lang="en-US" dirty="0" err="1"/>
              <a:t>dL</a:t>
            </a:r>
            <a:r>
              <a:rPr lang="en-US" dirty="0"/>
              <a:t> orally for 14 – 21 days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If patient is not responding in 7 to 14 days, they should undergo endoscopy with brushing, biopsy, and culture to distinguish resistant fungal infection from other infections.</a:t>
            </a:r>
            <a:endParaRPr lang="en-US" dirty="0"/>
          </a:p>
          <a:p>
            <a:pPr marL="0" indent="0" algn="r">
              <a:buNone/>
            </a:pPr>
            <a:endParaRPr lang="en-US" sz="1200" dirty="0" smtClean="0"/>
          </a:p>
          <a:p>
            <a:pPr marL="0" indent="0" algn="r">
              <a:buNone/>
            </a:pPr>
            <a:r>
              <a:rPr lang="en-US" sz="1400" dirty="0" smtClean="0"/>
              <a:t>McPhee, S. J., &amp; Papadakis, M. A. (2011). Infectious esophagitis. 2011 Current</a:t>
            </a:r>
          </a:p>
          <a:p>
            <a:pPr marL="0" indent="0" algn="r">
              <a:buNone/>
            </a:pPr>
            <a:r>
              <a:rPr lang="en-US" sz="1400" dirty="0" smtClean="0"/>
              <a:t> medical diagnosis and treatment (</a:t>
            </a:r>
            <a:r>
              <a:rPr lang="en-US" sz="1400" dirty="0" err="1" smtClean="0"/>
              <a:t>pp</a:t>
            </a:r>
            <a:r>
              <a:rPr lang="en-US" sz="1400" dirty="0" smtClean="0"/>
              <a:t> 574 – 575). New York, NY: McGraw Hill</a:t>
            </a:r>
            <a:endParaRPr lang="en-US" sz="1400" dirty="0" smtClean="0">
              <a:effectLst/>
            </a:endParaRPr>
          </a:p>
          <a:p>
            <a:pPr algn="r"/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77123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8000" u="sng" dirty="0" smtClean="0"/>
              <a:t>Cytomegalovirus esophagitis </a:t>
            </a:r>
            <a:endParaRPr lang="en-US" sz="8000" dirty="0"/>
          </a:p>
          <a:p>
            <a:endParaRPr lang="en-US" sz="8000" dirty="0" smtClean="0"/>
          </a:p>
          <a:p>
            <a:r>
              <a:rPr lang="en-US" sz="8000" dirty="0"/>
              <a:t>P</a:t>
            </a:r>
            <a:r>
              <a:rPr lang="en-US" sz="8000" dirty="0" smtClean="0"/>
              <a:t>atients with HIV, immune restoration with highly active antiretroviral therapy.</a:t>
            </a:r>
          </a:p>
          <a:p>
            <a:endParaRPr lang="en-US" sz="8000" dirty="0" smtClean="0"/>
          </a:p>
          <a:p>
            <a:r>
              <a:rPr lang="en-US" sz="8000" dirty="0" smtClean="0"/>
              <a:t>Ganciclovir 5 mg/kg IV every 12 hours for 3 to 6 weeks.</a:t>
            </a:r>
          </a:p>
          <a:p>
            <a:endParaRPr lang="en-US" sz="8000" dirty="0" smtClean="0"/>
          </a:p>
          <a:p>
            <a:r>
              <a:rPr lang="en-US" sz="8000" dirty="0" smtClean="0"/>
              <a:t>At the resolution of symptoms, oral valganciclovir, 900 mg once daily may be used to finish out the course of therapy.</a:t>
            </a:r>
          </a:p>
          <a:p>
            <a:pPr marL="0" indent="0" algn="r">
              <a:buNone/>
            </a:pPr>
            <a:endParaRPr lang="en-US" sz="5800" dirty="0"/>
          </a:p>
          <a:p>
            <a:pPr marL="0" indent="0" algn="r">
              <a:buNone/>
            </a:pPr>
            <a:endParaRPr lang="en-US" sz="3600" dirty="0" smtClean="0"/>
          </a:p>
          <a:p>
            <a:pPr marL="0" indent="0" algn="r">
              <a:buNone/>
            </a:pPr>
            <a:endParaRPr lang="en-US" sz="3600" dirty="0"/>
          </a:p>
          <a:p>
            <a:pPr marL="0" indent="0" algn="r">
              <a:buNone/>
            </a:pPr>
            <a:r>
              <a:rPr lang="en-US" sz="4400" dirty="0" smtClean="0"/>
              <a:t>McPhee, S. J., &amp; Papadakis, M. A. (2011). Infectious esophagitis. 2011 Current</a:t>
            </a:r>
          </a:p>
          <a:p>
            <a:pPr marL="0" indent="0" algn="r">
              <a:buNone/>
            </a:pPr>
            <a:r>
              <a:rPr lang="en-US" sz="4400" dirty="0" smtClean="0"/>
              <a:t> medical diagnosis and treatment (</a:t>
            </a:r>
            <a:r>
              <a:rPr lang="en-US" sz="4400" dirty="0" err="1" smtClean="0"/>
              <a:t>pp</a:t>
            </a:r>
            <a:r>
              <a:rPr lang="en-US" sz="4400" dirty="0" smtClean="0"/>
              <a:t> 574 – 575). New York, NY: McGraw Hill</a:t>
            </a:r>
            <a:endParaRPr lang="en-US" sz="4400" dirty="0" smtClean="0">
              <a:effectLst/>
            </a:endParaRPr>
          </a:p>
          <a:p>
            <a:pPr marL="0" indent="0" algn="r">
              <a:buNone/>
            </a:pPr>
            <a:endParaRPr lang="en-US" sz="4300" dirty="0"/>
          </a:p>
        </p:txBody>
      </p:sp>
    </p:spTree>
    <p:extLst>
      <p:ext uri="{BB962C8B-B14F-4D97-AF65-F5344CB8AC3E}">
        <p14:creationId xmlns:p14="http://schemas.microsoft.com/office/powerpoint/2010/main" val="93838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800" u="sng" dirty="0" smtClean="0"/>
              <a:t>Herpetic esophagitis </a:t>
            </a:r>
          </a:p>
          <a:p>
            <a:pPr marL="0" indent="0" algn="ctr">
              <a:buNone/>
            </a:pPr>
            <a:endParaRPr lang="en-US" sz="2800" dirty="0" smtClean="0"/>
          </a:p>
          <a:p>
            <a:r>
              <a:rPr lang="en-US" sz="2800" dirty="0"/>
              <a:t>I</a:t>
            </a:r>
            <a:r>
              <a:rPr lang="en-US" sz="2800" dirty="0" smtClean="0"/>
              <a:t>mmunosuppressed patients may be treated with oral acyclovir, 400 mg orally five times a day.</a:t>
            </a:r>
          </a:p>
          <a:p>
            <a:endParaRPr lang="en-US" sz="2800" dirty="0" smtClean="0"/>
          </a:p>
          <a:p>
            <a:r>
              <a:rPr lang="en-US" sz="2800" dirty="0" smtClean="0"/>
              <a:t>Acyclovir 250 mg/m² IV every 8 – 12 hours for 7 to 10 days may also be used.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Nonresponders</a:t>
            </a:r>
            <a:r>
              <a:rPr lang="en-US" sz="2800" dirty="0" smtClean="0"/>
              <a:t> require therapy with </a:t>
            </a:r>
            <a:r>
              <a:rPr lang="en-US" sz="2800" dirty="0" err="1" smtClean="0"/>
              <a:t>foscarnet</a:t>
            </a:r>
            <a:r>
              <a:rPr lang="en-US" sz="2800" dirty="0" smtClean="0"/>
              <a:t> 40 mg/kg IV every eight hours for 21 days.</a:t>
            </a:r>
          </a:p>
          <a:p>
            <a:pPr marL="0" indent="0" algn="r">
              <a:buNone/>
            </a:pPr>
            <a:endParaRPr lang="en-US" sz="1600" dirty="0" smtClean="0"/>
          </a:p>
          <a:p>
            <a:pPr marL="0" indent="0" algn="r">
              <a:buNone/>
            </a:pPr>
            <a:endParaRPr lang="en-US" sz="1400" dirty="0" smtClean="0"/>
          </a:p>
          <a:p>
            <a:pPr marL="0" indent="0" algn="r">
              <a:buNone/>
            </a:pPr>
            <a:r>
              <a:rPr lang="en-US" sz="1400" dirty="0" smtClean="0"/>
              <a:t>McPhee, S. J., &amp; Papadakis, M. A. (2011). Infectious esophagitis. 2011 Current</a:t>
            </a:r>
          </a:p>
          <a:p>
            <a:pPr marL="0" indent="0" algn="r">
              <a:buNone/>
            </a:pPr>
            <a:r>
              <a:rPr lang="en-US" sz="1400" dirty="0" smtClean="0"/>
              <a:t> medical diagnosis and treatment (</a:t>
            </a:r>
            <a:r>
              <a:rPr lang="en-US" sz="1400" dirty="0" err="1" smtClean="0"/>
              <a:t>pp</a:t>
            </a:r>
            <a:r>
              <a:rPr lang="en-US" sz="1400" dirty="0" smtClean="0"/>
              <a:t> 574 – 575). New York, NY: McGraw Hill</a:t>
            </a:r>
            <a:endParaRPr lang="en-US" sz="1400" dirty="0" smtClean="0">
              <a:effectLst/>
            </a:endParaRPr>
          </a:p>
          <a:p>
            <a:pPr algn="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675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Esophagitis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the general term for any inflammation, irritation, or swelling of the esophagus.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3048000"/>
            <a:ext cx="2971800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25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Medicated–Induced Esophagitis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Medications that cause direct esophageal mucosal injury.</a:t>
            </a:r>
          </a:p>
          <a:p>
            <a:pPr lvl="1"/>
            <a:r>
              <a:rPr lang="en-US" dirty="0" smtClean="0"/>
              <a:t>Tetracyclines (particularly doxycycline)</a:t>
            </a:r>
          </a:p>
          <a:p>
            <a:pPr lvl="1"/>
            <a:r>
              <a:rPr lang="en-US" dirty="0" smtClean="0"/>
              <a:t>Aspirin</a:t>
            </a:r>
          </a:p>
          <a:p>
            <a:pPr lvl="1"/>
            <a:r>
              <a:rPr lang="en-US" dirty="0" smtClean="0"/>
              <a:t>Potassium chloride</a:t>
            </a:r>
          </a:p>
          <a:p>
            <a:pPr lvl="1"/>
            <a:r>
              <a:rPr lang="en-US" dirty="0" smtClean="0"/>
              <a:t>Quinidine preparations</a:t>
            </a:r>
          </a:p>
          <a:p>
            <a:pPr lvl="1"/>
            <a:r>
              <a:rPr lang="en-US" dirty="0" smtClean="0"/>
              <a:t>Iron compounds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97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Esophageal pill retention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adequate liquids and long periods in the recumbent position</a:t>
            </a:r>
          </a:p>
          <a:p>
            <a:r>
              <a:rPr lang="en-US" dirty="0" smtClean="0"/>
              <a:t>Ingestion of pills immediately prior to sleep</a:t>
            </a:r>
          </a:p>
          <a:p>
            <a:r>
              <a:rPr lang="en-US" dirty="0" smtClean="0"/>
              <a:t>Age greater than 70 years and decreased peristaltic amplitudes</a:t>
            </a:r>
          </a:p>
          <a:p>
            <a:r>
              <a:rPr lang="en-US" dirty="0" smtClean="0"/>
              <a:t>Patients with cardiac disease, particularly following thoracotomy’s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1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Patients often present with sudden onset of odynophagia and retro sternal pain</a:t>
            </a:r>
          </a:p>
          <a:p>
            <a:endParaRPr lang="en-US" dirty="0" smtClean="0"/>
          </a:p>
          <a:p>
            <a:r>
              <a:rPr lang="en-US" dirty="0" smtClean="0"/>
              <a:t>Onset of symptoms may be related to swallowing a pill without water, commonly at bedtime</a:t>
            </a:r>
          </a:p>
          <a:p>
            <a:endParaRPr lang="en-US" dirty="0" smtClean="0"/>
          </a:p>
          <a:p>
            <a:r>
              <a:rPr lang="en-US" dirty="0" smtClean="0"/>
              <a:t>Diagnosis is usually made when a patient experiences the typical symptoms after improper ingestion of a pill known to cause esophageal injury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72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cases of esophageal injury will heal without intervention within a few days</a:t>
            </a:r>
          </a:p>
          <a:p>
            <a:r>
              <a:rPr lang="en-US" dirty="0" smtClean="0"/>
              <a:t>Taking medications with the proper amount of water</a:t>
            </a:r>
          </a:p>
          <a:p>
            <a:r>
              <a:rPr lang="en-US" dirty="0" smtClean="0"/>
              <a:t>Liquid preparations if available</a:t>
            </a:r>
          </a:p>
          <a:p>
            <a:r>
              <a:rPr lang="en-US" dirty="0" smtClean="0"/>
              <a:t>Discontinuing oral medications known to cause esophageal injury if possible</a:t>
            </a:r>
          </a:p>
          <a:p>
            <a:endParaRPr lang="en-US" dirty="0" smtClean="0"/>
          </a:p>
          <a:p>
            <a:pPr marL="0" indent="0" algn="r">
              <a:buNone/>
            </a:pPr>
            <a:r>
              <a:rPr lang="en-US" sz="1600" dirty="0" err="1" smtClean="0"/>
              <a:t>Castell,D.O</a:t>
            </a:r>
            <a:r>
              <a:rPr lang="en-US" sz="1600" dirty="0" smtClean="0"/>
              <a:t>. (2013) Medication – induced esophagitis.  </a:t>
            </a:r>
            <a:r>
              <a:rPr lang="en-US" sz="1600" dirty="0" err="1" smtClean="0"/>
              <a:t>Uptodate</a:t>
            </a:r>
            <a:r>
              <a:rPr lang="en-US" sz="1600" dirty="0" smtClean="0"/>
              <a:t>. Retrieved from http://www.uptodate.com/contents/medication-induced-esophagitis</a:t>
            </a:r>
          </a:p>
        </p:txBody>
      </p:sp>
    </p:spTree>
    <p:extLst>
      <p:ext uri="{BB962C8B-B14F-4D97-AF65-F5344CB8AC3E}">
        <p14:creationId xmlns:p14="http://schemas.microsoft.com/office/powerpoint/2010/main" val="251794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Eosinophilic Esophagitis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This is believed to be an allergic disorder induced antigen sensitization in susceptible individuals</a:t>
            </a:r>
          </a:p>
          <a:p>
            <a:endParaRPr lang="en-US" sz="2800" dirty="0" smtClean="0"/>
          </a:p>
          <a:p>
            <a:r>
              <a:rPr lang="en-US" sz="2800" dirty="0" smtClean="0"/>
              <a:t>Fairly uncommon but prevalence is rising due to increasing incidents and a growing awareness of the condition</a:t>
            </a:r>
          </a:p>
          <a:p>
            <a:endParaRPr lang="en-US" sz="2800" dirty="0" smtClean="0"/>
          </a:p>
          <a:p>
            <a:pPr marL="0" indent="0">
              <a:buNone/>
            </a:pPr>
            <a:r>
              <a:rPr lang="en-US" sz="2000" dirty="0" err="1" smtClean="0"/>
              <a:t>Dellion</a:t>
            </a:r>
            <a:r>
              <a:rPr lang="en-US" sz="2000" dirty="0" smtClean="0"/>
              <a:t> E.S., </a:t>
            </a:r>
            <a:r>
              <a:rPr lang="en-US" sz="2000" dirty="0" err="1" smtClean="0"/>
              <a:t>Gonsalves</a:t>
            </a:r>
            <a:r>
              <a:rPr lang="en-US" sz="2000" dirty="0" smtClean="0"/>
              <a:t>, N., Hirano, I., et al. (2013). ACG clinical guideline: evidence-based approach to diagnosis and management of esophageal eosinophilia and eosinophilic esophagitis(</a:t>
            </a:r>
            <a:r>
              <a:rPr lang="en-US" sz="2000" dirty="0" err="1" smtClean="0"/>
              <a:t>EoE</a:t>
            </a:r>
            <a:r>
              <a:rPr lang="en-US" sz="2000" dirty="0" smtClean="0"/>
              <a:t>).  </a:t>
            </a:r>
            <a:r>
              <a:rPr lang="en-US" sz="2000" i="1" dirty="0" smtClean="0"/>
              <a:t>American Journal of Gastroenterology, 108, </a:t>
            </a:r>
            <a:r>
              <a:rPr lang="en-US" sz="2000" dirty="0" smtClean="0"/>
              <a:t>679-692. </a:t>
            </a:r>
            <a:r>
              <a:rPr lang="en-US" sz="2000" dirty="0" smtClean="0">
                <a:effectLst/>
              </a:rPr>
              <a:t>doi:10.1038/ajg.2013.71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7598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ndoscopy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00200"/>
            <a:ext cx="6903801" cy="3929856"/>
          </a:xfrm>
        </p:spPr>
      </p:pic>
    </p:spTree>
    <p:extLst>
      <p:ext uri="{BB962C8B-B14F-4D97-AF65-F5344CB8AC3E}">
        <p14:creationId xmlns:p14="http://schemas.microsoft.com/office/powerpoint/2010/main" val="291237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underlying cause needs to be identified</a:t>
            </a:r>
          </a:p>
          <a:p>
            <a:endParaRPr lang="en-US" dirty="0" smtClean="0"/>
          </a:p>
          <a:p>
            <a:r>
              <a:rPr lang="en-US" dirty="0" smtClean="0"/>
              <a:t>Is defined by symptoms, histology, and treatment response</a:t>
            </a:r>
          </a:p>
          <a:p>
            <a:endParaRPr lang="en-US" dirty="0" smtClean="0"/>
          </a:p>
          <a:p>
            <a:r>
              <a:rPr lang="en-US" dirty="0" smtClean="0"/>
              <a:t>The distal and proximal esophagus should be biopsied, as should the </a:t>
            </a:r>
            <a:r>
              <a:rPr lang="en-US" dirty="0" err="1" smtClean="0"/>
              <a:t>antrum</a:t>
            </a:r>
            <a:r>
              <a:rPr lang="en-US" dirty="0" smtClean="0"/>
              <a:t> and/or duodenum, and all adult patients with gastric or small intestinal symptoms or endoscopic abnormalities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00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Topical swallowed steroids for an initial eight week period is the first line treatment</a:t>
            </a:r>
          </a:p>
          <a:p>
            <a:endParaRPr lang="en-US" dirty="0" smtClean="0"/>
          </a:p>
          <a:p>
            <a:r>
              <a:rPr lang="en-US" dirty="0" smtClean="0"/>
              <a:t>Elimination of possible food triggers from the diet can be an initial treatment for pediatric and adult patients</a:t>
            </a:r>
          </a:p>
          <a:p>
            <a:endParaRPr lang="en-US" dirty="0" smtClean="0"/>
          </a:p>
          <a:p>
            <a:r>
              <a:rPr lang="en-US" dirty="0" smtClean="0"/>
              <a:t>Patient should be informed that once treatment has stopped, there is a high risk that eosinophilic esophagitis will recur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54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Radiation/</a:t>
            </a:r>
            <a:r>
              <a:rPr lang="en-US" dirty="0" err="1" smtClean="0"/>
              <a:t>chemoradiation</a:t>
            </a:r>
            <a:r>
              <a:rPr lang="en-US" dirty="0" smtClean="0"/>
              <a:t> esophagitis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Head, neck,  and thoracic cancers are associated</a:t>
            </a:r>
          </a:p>
          <a:p>
            <a:endParaRPr lang="en-US" dirty="0" smtClean="0"/>
          </a:p>
          <a:p>
            <a:r>
              <a:rPr lang="en-US" dirty="0" smtClean="0"/>
              <a:t>Increased risk factors include increase radiation dose and concurrent chemotherapy</a:t>
            </a:r>
          </a:p>
          <a:p>
            <a:endParaRPr lang="en-US" dirty="0" smtClean="0"/>
          </a:p>
          <a:p>
            <a:r>
              <a:rPr lang="en-US" dirty="0" smtClean="0"/>
              <a:t>Treatment regimen may include viscous lidocaine, PPI’s, promotes motility agents, a bland diet, avoidance of alcohol, coffee, and acidic foods</a:t>
            </a:r>
          </a:p>
          <a:p>
            <a:pPr marL="0" indent="0" algn="r">
              <a:buNone/>
            </a:pPr>
            <a:endParaRPr lang="en-US" sz="1400" dirty="0" smtClean="0"/>
          </a:p>
          <a:p>
            <a:pPr marL="0" indent="0" algn="r">
              <a:buNone/>
            </a:pPr>
            <a:r>
              <a:rPr lang="en-US" sz="1400" dirty="0" smtClean="0"/>
              <a:t>Berkeley, F.  J. (2010).  Managing the adverse effects of radiation therapy.  </a:t>
            </a:r>
          </a:p>
          <a:p>
            <a:pPr marL="0" indent="0" algn="r">
              <a:buNone/>
            </a:pPr>
            <a:r>
              <a:rPr lang="en-US" sz="1400" dirty="0" smtClean="0"/>
              <a:t>American family physician website.  Retrieved from www.aafp.org/afp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9423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Endoscopy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524000"/>
            <a:ext cx="4119562" cy="4119562"/>
          </a:xfrm>
        </p:spPr>
      </p:pic>
    </p:spTree>
    <p:extLst>
      <p:ext uri="{BB962C8B-B14F-4D97-AF65-F5344CB8AC3E}">
        <p14:creationId xmlns:p14="http://schemas.microsoft.com/office/powerpoint/2010/main" val="403355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Etiology of Esophagitis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Reflux esophagitis</a:t>
            </a:r>
          </a:p>
          <a:p>
            <a:endParaRPr lang="en-US" dirty="0" smtClean="0"/>
          </a:p>
          <a:p>
            <a:r>
              <a:rPr lang="en-US" dirty="0" smtClean="0"/>
              <a:t>Infectious esophagitis</a:t>
            </a:r>
          </a:p>
          <a:p>
            <a:endParaRPr lang="en-US" dirty="0" smtClean="0"/>
          </a:p>
          <a:p>
            <a:r>
              <a:rPr lang="en-US" dirty="0" smtClean="0"/>
              <a:t>Medicated – induced esophagitis</a:t>
            </a:r>
          </a:p>
          <a:p>
            <a:endParaRPr lang="en-US" dirty="0" smtClean="0"/>
          </a:p>
          <a:p>
            <a:r>
              <a:rPr lang="en-US" dirty="0"/>
              <a:t>E</a:t>
            </a:r>
            <a:r>
              <a:rPr lang="en-US" dirty="0" smtClean="0"/>
              <a:t>osinophilic esophagitis</a:t>
            </a:r>
          </a:p>
          <a:p>
            <a:endParaRPr lang="en-US" dirty="0" smtClean="0"/>
          </a:p>
          <a:p>
            <a:r>
              <a:rPr lang="en-US" dirty="0"/>
              <a:t>R</a:t>
            </a:r>
            <a:r>
              <a:rPr lang="en-US" dirty="0" smtClean="0"/>
              <a:t>adiation/</a:t>
            </a:r>
            <a:r>
              <a:rPr lang="en-US" dirty="0" err="1" smtClean="0"/>
              <a:t>chemoradiation</a:t>
            </a:r>
            <a:r>
              <a:rPr lang="en-US" dirty="0" smtClean="0"/>
              <a:t> esophagitis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59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/>
              <a:t>A</a:t>
            </a:r>
            <a:r>
              <a:rPr lang="en-US" sz="3000" dirty="0" smtClean="0"/>
              <a:t> 42-year-old gentleman presents to the emergency department with intermittent chest pain that he describes as a burning sensation in the epigastric area.  The patient has no previous medical history. After a negative cardiopulmonary work up, the best choice of treatment for this patient’s pain is ?</a:t>
            </a:r>
          </a:p>
          <a:p>
            <a:endParaRPr lang="en-US" sz="3000" dirty="0" smtClean="0"/>
          </a:p>
          <a:p>
            <a:pPr marL="457200" lvl="1" indent="0">
              <a:buNone/>
            </a:pPr>
            <a:r>
              <a:rPr lang="en-US" dirty="0"/>
              <a:t>a</a:t>
            </a:r>
            <a:r>
              <a:rPr lang="en-US" dirty="0" smtClean="0"/>
              <a:t>. Vicodin 1 to 2 tablets PO every 4 to 6 hours PRN</a:t>
            </a:r>
          </a:p>
          <a:p>
            <a:pPr marL="457200" lvl="1" indent="0">
              <a:buNone/>
            </a:pPr>
            <a:r>
              <a:rPr lang="en-US" dirty="0"/>
              <a:t>b</a:t>
            </a:r>
            <a:r>
              <a:rPr lang="en-US" dirty="0" smtClean="0"/>
              <a:t>. Ranexa 500 mg PO twice a day</a:t>
            </a:r>
          </a:p>
          <a:p>
            <a:pPr marL="457200" lvl="1" indent="0">
              <a:buNone/>
            </a:pPr>
            <a:r>
              <a:rPr lang="en-US" dirty="0" smtClean="0"/>
              <a:t>c. Omeprazole 20 mg PO once daily</a:t>
            </a:r>
          </a:p>
          <a:p>
            <a:pPr marL="457200" lvl="1" indent="0">
              <a:buNone/>
            </a:pPr>
            <a:r>
              <a:rPr lang="en-US" dirty="0" smtClean="0"/>
              <a:t>d. Cimetidine 400 mg twice a day</a:t>
            </a:r>
          </a:p>
        </p:txBody>
      </p:sp>
    </p:spTree>
    <p:extLst>
      <p:ext uri="{BB962C8B-B14F-4D97-AF65-F5344CB8AC3E}">
        <p14:creationId xmlns:p14="http://schemas.microsoft.com/office/powerpoint/2010/main" val="199960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42-year-old gentleman presents to the emergency department with intermittent chest pain that he describes as a burning sensation in the epigastric area.  The patient has no previous medical history. After a negative cardiopulmonary work up, the best choice of treatment for this patient’s pain?</a:t>
            </a:r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a. Vicodin 1 to 2 tablets PO every 4 to 6 hours PRN</a:t>
            </a:r>
          </a:p>
          <a:p>
            <a:pPr marL="457200" lvl="1" indent="0">
              <a:buNone/>
            </a:pPr>
            <a:r>
              <a:rPr lang="en-US" dirty="0" smtClean="0"/>
              <a:t>b. Ranexa 500 mg PO twice a day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c. Omeprazole 20 mg PO once daily</a:t>
            </a:r>
          </a:p>
          <a:p>
            <a:pPr marL="457200" lvl="1" indent="0">
              <a:buNone/>
            </a:pPr>
            <a:r>
              <a:rPr lang="en-US" dirty="0" smtClean="0"/>
              <a:t>d. Cimetidine 400 mg twice a day</a:t>
            </a:r>
          </a:p>
          <a:p>
            <a:pPr marL="0" indent="0" algn="r">
              <a:buNone/>
            </a:pPr>
            <a:endParaRPr lang="en-US" sz="1500" dirty="0" smtClean="0"/>
          </a:p>
          <a:p>
            <a:pPr marL="0" indent="0" algn="r">
              <a:buNone/>
            </a:pPr>
            <a:endParaRPr lang="en-US" sz="1500" dirty="0"/>
          </a:p>
          <a:p>
            <a:pPr marL="0" indent="0" algn="r">
              <a:buNone/>
            </a:pPr>
            <a:r>
              <a:rPr lang="en-US" sz="1500" dirty="0" smtClean="0"/>
              <a:t>McPhee, S. J., &amp; Papadakis, M. A. (2011). Gastroesophageal reflux disease. 2011 Current</a:t>
            </a:r>
          </a:p>
          <a:p>
            <a:pPr marL="0" indent="0" algn="r">
              <a:buNone/>
            </a:pPr>
            <a:r>
              <a:rPr lang="en-US" sz="1500" dirty="0" smtClean="0"/>
              <a:t> medical diagnosis and treatment (</a:t>
            </a:r>
            <a:r>
              <a:rPr lang="en-US" sz="1500" dirty="0" err="1" smtClean="0"/>
              <a:t>pp</a:t>
            </a:r>
            <a:r>
              <a:rPr lang="en-US" sz="1500" dirty="0" smtClean="0"/>
              <a:t> 569 – 573). New York, NY: McGraw Hill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7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Esophagitis is common in adults.</a:t>
            </a:r>
          </a:p>
          <a:p>
            <a:r>
              <a:rPr lang="en-US" dirty="0"/>
              <a:t>Most common type is associated with </a:t>
            </a:r>
            <a:r>
              <a:rPr lang="en-US" dirty="0" smtClean="0"/>
              <a:t>GERD. </a:t>
            </a:r>
            <a:endParaRPr lang="en-US" dirty="0"/>
          </a:p>
          <a:p>
            <a:r>
              <a:rPr lang="en-US" dirty="0" smtClean="0"/>
              <a:t>Candida </a:t>
            </a:r>
            <a:r>
              <a:rPr lang="en-US" dirty="0"/>
              <a:t>esophagitis is the most common type of infectious esophagitis.</a:t>
            </a:r>
          </a:p>
          <a:p>
            <a:r>
              <a:rPr lang="en-US" dirty="0"/>
              <a:t>The prevalence of symptomatic infectious esophagitis is high in individuals with AIDS, leukemia, and lymphoma.</a:t>
            </a:r>
          </a:p>
        </p:txBody>
      </p:sp>
    </p:spTree>
    <p:extLst>
      <p:ext uri="{BB962C8B-B14F-4D97-AF65-F5344CB8AC3E}">
        <p14:creationId xmlns:p14="http://schemas.microsoft.com/office/powerpoint/2010/main" val="390313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Reflex Esophagitis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gastric juices of reflex disease is harmful to the esophageal epithelium causing inflammation and irritation and may lead to more serious problems including erosive esophagitis and Barrett’s esophagus.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70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Endoscopy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2859087"/>
            <a:ext cx="2095500" cy="2190750"/>
          </a:xfrm>
        </p:spPr>
      </p:pic>
    </p:spTree>
    <p:extLst>
      <p:ext uri="{BB962C8B-B14F-4D97-AF65-F5344CB8AC3E}">
        <p14:creationId xmlns:p14="http://schemas.microsoft.com/office/powerpoint/2010/main" val="48295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Heartburn</a:t>
            </a:r>
          </a:p>
          <a:p>
            <a:r>
              <a:rPr lang="en-US" dirty="0" smtClean="0"/>
              <a:t>Dyspepsia</a:t>
            </a:r>
          </a:p>
          <a:p>
            <a:r>
              <a:rPr lang="en-US" dirty="0" smtClean="0"/>
              <a:t>Water brash</a:t>
            </a:r>
          </a:p>
          <a:p>
            <a:r>
              <a:rPr lang="en-US" dirty="0" smtClean="0"/>
              <a:t>Upper abdominal discomfort</a:t>
            </a:r>
          </a:p>
          <a:p>
            <a:r>
              <a:rPr lang="en-US" dirty="0" smtClean="0"/>
              <a:t>Nausea</a:t>
            </a:r>
          </a:p>
          <a:p>
            <a:r>
              <a:rPr lang="en-US" dirty="0" smtClean="0"/>
              <a:t>Fullness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Dysphagia</a:t>
            </a:r>
          </a:p>
          <a:p>
            <a:r>
              <a:rPr lang="en-US" dirty="0" smtClean="0"/>
              <a:t>Odynophagia</a:t>
            </a:r>
          </a:p>
          <a:p>
            <a:r>
              <a:rPr lang="en-US" dirty="0" smtClean="0"/>
              <a:t>Cough</a:t>
            </a:r>
          </a:p>
          <a:p>
            <a:r>
              <a:rPr lang="en-US" dirty="0" smtClean="0"/>
              <a:t>Hoarseness</a:t>
            </a:r>
          </a:p>
          <a:p>
            <a:r>
              <a:rPr lang="en-US" dirty="0" smtClean="0"/>
              <a:t>Wheezing</a:t>
            </a:r>
          </a:p>
          <a:p>
            <a:r>
              <a:rPr lang="en-US" dirty="0" smtClean="0"/>
              <a:t>Hematemesis</a:t>
            </a:r>
          </a:p>
          <a:p>
            <a:r>
              <a:rPr lang="en-US" dirty="0" smtClean="0"/>
              <a:t>Chest pain</a:t>
            </a:r>
          </a:p>
        </p:txBody>
      </p:sp>
    </p:spTree>
    <p:extLst>
      <p:ext uri="{BB962C8B-B14F-4D97-AF65-F5344CB8AC3E}">
        <p14:creationId xmlns:p14="http://schemas.microsoft.com/office/powerpoint/2010/main" val="146600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Diagnosis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Infectious, pill, or eosinophilic esophagitis.</a:t>
            </a:r>
          </a:p>
          <a:p>
            <a:r>
              <a:rPr lang="en-US" dirty="0" smtClean="0"/>
              <a:t>Peptic ulcer disease</a:t>
            </a:r>
          </a:p>
          <a:p>
            <a:r>
              <a:rPr lang="en-US" dirty="0" smtClean="0"/>
              <a:t>Dyspepsia</a:t>
            </a:r>
          </a:p>
          <a:p>
            <a:r>
              <a:rPr lang="en-US" dirty="0" smtClean="0"/>
              <a:t>Biliary colic</a:t>
            </a:r>
          </a:p>
          <a:p>
            <a:r>
              <a:rPr lang="en-US" dirty="0" smtClean="0"/>
              <a:t>Coronary artery disease</a:t>
            </a:r>
          </a:p>
          <a:p>
            <a:r>
              <a:rPr lang="en-US" dirty="0" smtClean="0"/>
              <a:t>Esophageal motility disorders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58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H&amp;P and physical examination</a:t>
            </a:r>
          </a:p>
          <a:p>
            <a:r>
              <a:rPr lang="en-US" dirty="0" smtClean="0"/>
              <a:t>Upper endoscopy</a:t>
            </a:r>
          </a:p>
          <a:p>
            <a:r>
              <a:rPr lang="en-US" dirty="0" smtClean="0"/>
              <a:t>Barium esophagography</a:t>
            </a:r>
          </a:p>
          <a:p>
            <a:r>
              <a:rPr lang="en-US" dirty="0" smtClean="0"/>
              <a:t>Labs and imaging to rule out other diagnoses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83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7055</TotalTime>
  <Words>1355</Words>
  <Application>Microsoft Office PowerPoint</Application>
  <PresentationFormat>On-screen Show (4:3)</PresentationFormat>
  <Paragraphs>197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Apex</vt:lpstr>
      <vt:lpstr>Esophagitis</vt:lpstr>
      <vt:lpstr>Esophagitis</vt:lpstr>
      <vt:lpstr>Etiology of Esophagitis</vt:lpstr>
      <vt:lpstr>Epidemiology</vt:lpstr>
      <vt:lpstr>Reflex Esophagitis</vt:lpstr>
      <vt:lpstr>Endoscopy</vt:lpstr>
      <vt:lpstr>Signs and Symptoms</vt:lpstr>
      <vt:lpstr>Differential Diagnosis</vt:lpstr>
      <vt:lpstr>Evaluation</vt:lpstr>
      <vt:lpstr>Treatment</vt:lpstr>
      <vt:lpstr>Treatment for persistent symptoms</vt:lpstr>
      <vt:lpstr>Barrett’s Esophagus</vt:lpstr>
      <vt:lpstr>Infectious Esophagitis</vt:lpstr>
      <vt:lpstr>Evaluation</vt:lpstr>
      <vt:lpstr>PowerPoint Presentation</vt:lpstr>
      <vt:lpstr>Signs and Symptoms</vt:lpstr>
      <vt:lpstr>Treatment</vt:lpstr>
      <vt:lpstr>Treatment</vt:lpstr>
      <vt:lpstr>Treatment</vt:lpstr>
      <vt:lpstr>Medicated–Induced Esophagitis</vt:lpstr>
      <vt:lpstr>Esophageal pill retention</vt:lpstr>
      <vt:lpstr>Clinical Presentation</vt:lpstr>
      <vt:lpstr>Treatment</vt:lpstr>
      <vt:lpstr>Eosinophilic Esophagitis</vt:lpstr>
      <vt:lpstr>Endoscopy</vt:lpstr>
      <vt:lpstr>Diagnostic Recommendations</vt:lpstr>
      <vt:lpstr>Treatment Recommendations</vt:lpstr>
      <vt:lpstr>Radiation/chemoradiation esophagitis</vt:lpstr>
      <vt:lpstr>Endoscopy</vt:lpstr>
      <vt:lpstr>Question?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Esophagitis</dc:title>
  <dc:creator>cobra kise</dc:creator>
  <cp:lastModifiedBy>cobra kise</cp:lastModifiedBy>
  <cp:revision>38</cp:revision>
  <dcterms:created xsi:type="dcterms:W3CDTF">2013-10-16T20:54:41Z</dcterms:created>
  <dcterms:modified xsi:type="dcterms:W3CDTF">2014-04-09T17:39:02Z</dcterms:modified>
</cp:coreProperties>
</file>