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6" r:id="rId2"/>
    <p:sldId id="257" r:id="rId3"/>
    <p:sldId id="258" r:id="rId4"/>
    <p:sldId id="260" r:id="rId5"/>
    <p:sldId id="259" r:id="rId6"/>
    <p:sldId id="261" r:id="rId7"/>
    <p:sldId id="262" r:id="rId8"/>
    <p:sldId id="264" r:id="rId9"/>
    <p:sldId id="263" r:id="rId10"/>
    <p:sldId id="265" r:id="rId11"/>
    <p:sldId id="266" r:id="rId12"/>
    <p:sldId id="267" r:id="rId13"/>
    <p:sldId id="268" r:id="rId14"/>
    <p:sldId id="269" r:id="rId15"/>
    <p:sldId id="282"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871" autoAdjust="0"/>
  </p:normalViewPr>
  <p:slideViewPr>
    <p:cSldViewPr>
      <p:cViewPr>
        <p:scale>
          <a:sx n="100" d="100"/>
          <a:sy n="100" d="100"/>
        </p:scale>
        <p:origin x="-1104" y="6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A0C8FA-2B69-49B3-93D3-C1BF445885F5}" type="datetimeFigureOut">
              <a:rPr lang="en-US" smtClean="0"/>
              <a:t>7/22/2012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C8F353-42F0-4109-BA31-0733812FCFCC}" type="slidenum">
              <a:rPr lang="en-US" smtClean="0"/>
              <a:t>‹#›</a:t>
            </a:fld>
            <a:endParaRPr lang="en-US" dirty="0"/>
          </a:p>
        </p:txBody>
      </p:sp>
    </p:spTree>
    <p:extLst>
      <p:ext uri="{BB962C8B-B14F-4D97-AF65-F5344CB8AC3E}">
        <p14:creationId xmlns:p14="http://schemas.microsoft.com/office/powerpoint/2010/main" val="2916256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influx of patients with similar</a:t>
            </a:r>
            <a:r>
              <a:rPr lang="en-US" baseline="0" dirty="0" smtClean="0"/>
              <a:t> presentations alarmed hospital personal that this could be a possible outbreak.  The Kent City Health Department was then notified and an investigation pursued. </a:t>
            </a:r>
            <a:endParaRPr lang="en-US" dirty="0"/>
          </a:p>
        </p:txBody>
      </p:sp>
      <p:sp>
        <p:nvSpPr>
          <p:cNvPr id="4" name="Slide Number Placeholder 3"/>
          <p:cNvSpPr>
            <a:spLocks noGrp="1"/>
          </p:cNvSpPr>
          <p:nvPr>
            <p:ph type="sldNum" sz="quarter" idx="10"/>
          </p:nvPr>
        </p:nvSpPr>
        <p:spPr/>
        <p:txBody>
          <a:bodyPr/>
          <a:lstStyle/>
          <a:p>
            <a:fld id="{2BC8F353-42F0-4109-BA31-0733812FCFCC}" type="slidenum">
              <a:rPr lang="en-US" smtClean="0"/>
              <a:t>3</a:t>
            </a:fld>
            <a:endParaRPr lang="en-US" dirty="0"/>
          </a:p>
        </p:txBody>
      </p:sp>
    </p:spTree>
    <p:extLst>
      <p:ext uri="{BB962C8B-B14F-4D97-AF65-F5344CB8AC3E}">
        <p14:creationId xmlns:p14="http://schemas.microsoft.com/office/powerpoint/2010/main" val="18251075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norovirus can be in persons stool even before they have an onset of symptoms in which they</a:t>
            </a:r>
            <a:r>
              <a:rPr lang="en-US" baseline="0" dirty="0" smtClean="0"/>
              <a:t> are contagious at this time.  Symptoms usually last for 24 to up to 72 hours in most cases.  The virus can remain in a person’s stool for over two weeks and can still be transmitted to others.</a:t>
            </a:r>
            <a:endParaRPr lang="en-US" dirty="0"/>
          </a:p>
        </p:txBody>
      </p:sp>
      <p:sp>
        <p:nvSpPr>
          <p:cNvPr id="4" name="Slide Number Placeholder 3"/>
          <p:cNvSpPr>
            <a:spLocks noGrp="1"/>
          </p:cNvSpPr>
          <p:nvPr>
            <p:ph type="sldNum" sz="quarter" idx="10"/>
          </p:nvPr>
        </p:nvSpPr>
        <p:spPr/>
        <p:txBody>
          <a:bodyPr/>
          <a:lstStyle/>
          <a:p>
            <a:fld id="{2BC8F353-42F0-4109-BA31-0733812FCFCC}" type="slidenum">
              <a:rPr lang="en-US" smtClean="0"/>
              <a:t>13</a:t>
            </a:fld>
            <a:endParaRPr lang="en-US" dirty="0"/>
          </a:p>
        </p:txBody>
      </p:sp>
    </p:spTree>
    <p:extLst>
      <p:ext uri="{BB962C8B-B14F-4D97-AF65-F5344CB8AC3E}">
        <p14:creationId xmlns:p14="http://schemas.microsoft.com/office/powerpoint/2010/main" val="5658658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Healthcare</a:t>
            </a:r>
            <a:r>
              <a:rPr lang="en-US" baseline="0" dirty="0" smtClean="0"/>
              <a:t> professionals need to better educate their patients on these points.  The single most thing to lower the spread of this virus is hand washing.  As mentioned before proper washing and handling of food is also very important. When someone is sick with these symptoms, keep them away from others if possible until at least three days after recovery, especially from small children, elderly, and anyone who is immunocompromised. Recovery starts with the viral symptoms are completely gone. </a:t>
            </a:r>
            <a:endParaRPr lang="en-US" dirty="0"/>
          </a:p>
        </p:txBody>
      </p:sp>
      <p:sp>
        <p:nvSpPr>
          <p:cNvPr id="4" name="Slide Number Placeholder 3"/>
          <p:cNvSpPr>
            <a:spLocks noGrp="1"/>
          </p:cNvSpPr>
          <p:nvPr>
            <p:ph type="sldNum" sz="quarter" idx="10"/>
          </p:nvPr>
        </p:nvSpPr>
        <p:spPr/>
        <p:txBody>
          <a:bodyPr/>
          <a:lstStyle/>
          <a:p>
            <a:fld id="{2BC8F353-42F0-4109-BA31-0733812FCFCC}" type="slidenum">
              <a:rPr lang="en-US" smtClean="0"/>
              <a:t>14</a:t>
            </a:fld>
            <a:endParaRPr lang="en-US" dirty="0"/>
          </a:p>
        </p:txBody>
      </p:sp>
    </p:spTree>
    <p:extLst>
      <p:ext uri="{BB962C8B-B14F-4D97-AF65-F5344CB8AC3E}">
        <p14:creationId xmlns:p14="http://schemas.microsoft.com/office/powerpoint/2010/main" val="32032610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a:t>
            </a:r>
            <a:r>
              <a:rPr lang="en-US" baseline="0" dirty="0" smtClean="0"/>
              <a:t> is no cure when some has the norovirus.  We can only treat the symptoms and help rehydrate these patients.  The virus simply has to run it’s course.  </a:t>
            </a:r>
            <a:endParaRPr lang="en-US" dirty="0"/>
          </a:p>
        </p:txBody>
      </p:sp>
      <p:sp>
        <p:nvSpPr>
          <p:cNvPr id="4" name="Slide Number Placeholder 3"/>
          <p:cNvSpPr>
            <a:spLocks noGrp="1"/>
          </p:cNvSpPr>
          <p:nvPr>
            <p:ph type="sldNum" sz="quarter" idx="10"/>
          </p:nvPr>
        </p:nvSpPr>
        <p:spPr/>
        <p:txBody>
          <a:bodyPr/>
          <a:lstStyle/>
          <a:p>
            <a:fld id="{2BC8F353-42F0-4109-BA31-0733812FCFCC}" type="slidenum">
              <a:rPr lang="en-US" smtClean="0"/>
              <a:t>15</a:t>
            </a:fld>
            <a:endParaRPr lang="en-US" dirty="0"/>
          </a:p>
        </p:txBody>
      </p:sp>
    </p:spTree>
    <p:extLst>
      <p:ext uri="{BB962C8B-B14F-4D97-AF65-F5344CB8AC3E}">
        <p14:creationId xmlns:p14="http://schemas.microsoft.com/office/powerpoint/2010/main" val="2485533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Under</a:t>
            </a:r>
            <a:r>
              <a:rPr lang="en-US" baseline="0" dirty="0" smtClean="0"/>
              <a:t> the direction of the Kent City Health Department these cases were tracked and stool samples were collected from as many of the patients as possible along with other basic lab test.  Kent health officials started conducting interviews of patients to try and find a possible source of this potential outbreak.  It was found that the patients that fit the case requirement had eaten at Chipotle restaurant between 4/14/2008 and 4/18/2008.  It was also discovered that Kent State University had a blood donation drive in which the participants received a voucher for a free burrito from the local Chipotle restaurant. This caused an influx of students that ate at the Chipotle restaurant in the period of time in question.  </a:t>
            </a:r>
            <a:endParaRPr lang="en-US" dirty="0"/>
          </a:p>
        </p:txBody>
      </p:sp>
      <p:sp>
        <p:nvSpPr>
          <p:cNvPr id="4" name="Slide Number Placeholder 3"/>
          <p:cNvSpPr>
            <a:spLocks noGrp="1"/>
          </p:cNvSpPr>
          <p:nvPr>
            <p:ph type="sldNum" sz="quarter" idx="10"/>
          </p:nvPr>
        </p:nvSpPr>
        <p:spPr/>
        <p:txBody>
          <a:bodyPr/>
          <a:lstStyle/>
          <a:p>
            <a:fld id="{2BC8F353-42F0-4109-BA31-0733812FCFCC}" type="slidenum">
              <a:rPr lang="en-US" smtClean="0"/>
              <a:t>4</a:t>
            </a:fld>
            <a:endParaRPr lang="en-US" dirty="0"/>
          </a:p>
        </p:txBody>
      </p:sp>
    </p:spTree>
    <p:extLst>
      <p:ext uri="{BB962C8B-B14F-4D97-AF65-F5344CB8AC3E}">
        <p14:creationId xmlns:p14="http://schemas.microsoft.com/office/powerpoint/2010/main" val="2382319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Stool samples that</a:t>
            </a:r>
            <a:r>
              <a:rPr lang="en-US" baseline="0" dirty="0" smtClean="0"/>
              <a:t> were sent to the Ohio Department of Health laboratory were found to have the Norovirus Genotype G2.  The Norovirus has many different strains and is one of the reasons why individuals can be affected multiple times with this virus.  The health officials had enough evidence to make a statement that the Norovirus was the cause of the outbreak and that the source came the Chipotle restaurant in Kent, Ohio and that the matter would be further investigated.</a:t>
            </a:r>
            <a:endParaRPr lang="en-US" dirty="0"/>
          </a:p>
        </p:txBody>
      </p:sp>
      <p:sp>
        <p:nvSpPr>
          <p:cNvPr id="4" name="Slide Number Placeholder 3"/>
          <p:cNvSpPr>
            <a:spLocks noGrp="1"/>
          </p:cNvSpPr>
          <p:nvPr>
            <p:ph type="sldNum" sz="quarter" idx="10"/>
          </p:nvPr>
        </p:nvSpPr>
        <p:spPr/>
        <p:txBody>
          <a:bodyPr/>
          <a:lstStyle/>
          <a:p>
            <a:fld id="{2BC8F353-42F0-4109-BA31-0733812FCFCC}" type="slidenum">
              <a:rPr lang="en-US" smtClean="0"/>
              <a:t>5</a:t>
            </a:fld>
            <a:endParaRPr lang="en-US" dirty="0"/>
          </a:p>
        </p:txBody>
      </p:sp>
    </p:spTree>
    <p:extLst>
      <p:ext uri="{BB962C8B-B14F-4D97-AF65-F5344CB8AC3E}">
        <p14:creationId xmlns:p14="http://schemas.microsoft.com/office/powerpoint/2010/main" val="4230791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the investigation continued the Chipotle restaurant</a:t>
            </a:r>
            <a:r>
              <a:rPr lang="en-US" baseline="0" dirty="0" smtClean="0"/>
              <a:t> was required to close down their operations.  Samples of the food from the restaurant were obtained as well as samples from other possible sources.  The interviews of the employees revealed that there was an employee was ill with similar symptoms as the other people affect. It could not be determined if they had the Norovirus at the time of the outbreak and if it was the source or that the employee had contracted the virus from eating the same food that was contaminated with the virus.  Samples of left over food from individuals that had Chipotle in the time period showed no contamination of the Norovirus.      </a:t>
            </a:r>
            <a:endParaRPr lang="en-US" dirty="0"/>
          </a:p>
        </p:txBody>
      </p:sp>
      <p:sp>
        <p:nvSpPr>
          <p:cNvPr id="4" name="Slide Number Placeholder 3"/>
          <p:cNvSpPr>
            <a:spLocks noGrp="1"/>
          </p:cNvSpPr>
          <p:nvPr>
            <p:ph type="sldNum" sz="quarter" idx="10"/>
          </p:nvPr>
        </p:nvSpPr>
        <p:spPr/>
        <p:txBody>
          <a:bodyPr/>
          <a:lstStyle/>
          <a:p>
            <a:fld id="{2BC8F353-42F0-4109-BA31-0733812FCFCC}" type="slidenum">
              <a:rPr lang="en-US" smtClean="0"/>
              <a:t>6</a:t>
            </a:fld>
            <a:endParaRPr lang="en-US" dirty="0"/>
          </a:p>
        </p:txBody>
      </p:sp>
    </p:spTree>
    <p:extLst>
      <p:ext uri="{BB962C8B-B14F-4D97-AF65-F5344CB8AC3E}">
        <p14:creationId xmlns:p14="http://schemas.microsoft.com/office/powerpoint/2010/main" val="28617835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primary case was a person that was affected by directly eating</a:t>
            </a:r>
            <a:r>
              <a:rPr lang="en-US" baseline="0" dirty="0" smtClean="0"/>
              <a:t> the food at the restaurant.  Secondary cases were individuals that contracted the Norovirus from another individual that had the Norovirus.  There was no specific source identified.  There were no hospitalizations or deaths as a result of this outbreak of the Norovirus.</a:t>
            </a:r>
            <a:r>
              <a:rPr lang="en-US" dirty="0" smtClean="0"/>
              <a:t> </a:t>
            </a:r>
            <a:endParaRPr lang="en-US" dirty="0"/>
          </a:p>
        </p:txBody>
      </p:sp>
      <p:sp>
        <p:nvSpPr>
          <p:cNvPr id="4" name="Slide Number Placeholder 3"/>
          <p:cNvSpPr>
            <a:spLocks noGrp="1"/>
          </p:cNvSpPr>
          <p:nvPr>
            <p:ph type="sldNum" sz="quarter" idx="10"/>
          </p:nvPr>
        </p:nvSpPr>
        <p:spPr/>
        <p:txBody>
          <a:bodyPr/>
          <a:lstStyle/>
          <a:p>
            <a:fld id="{2BC8F353-42F0-4109-BA31-0733812FCFCC}" type="slidenum">
              <a:rPr lang="en-US" smtClean="0"/>
              <a:t>7</a:t>
            </a:fld>
            <a:endParaRPr lang="en-US" dirty="0"/>
          </a:p>
        </p:txBody>
      </p:sp>
    </p:spTree>
    <p:extLst>
      <p:ext uri="{BB962C8B-B14F-4D97-AF65-F5344CB8AC3E}">
        <p14:creationId xmlns:p14="http://schemas.microsoft.com/office/powerpoint/2010/main" val="39372057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Measures</a:t>
            </a:r>
            <a:r>
              <a:rPr lang="en-US" baseline="0" dirty="0" smtClean="0"/>
              <a:t> to stop the outbreak required the Chipotle restaurant to close temporality for the investigation to take place and a through cleaning of the restaurant was required before reopening. When the restaurant was reopened it was with new staff members. It was not stated if the staff that were working during the time period of the outbreak were brought back to work at this Chipotle restaurant at later time.      </a:t>
            </a:r>
            <a:endParaRPr lang="en-US" dirty="0"/>
          </a:p>
        </p:txBody>
      </p:sp>
      <p:sp>
        <p:nvSpPr>
          <p:cNvPr id="4" name="Slide Number Placeholder 3"/>
          <p:cNvSpPr>
            <a:spLocks noGrp="1"/>
          </p:cNvSpPr>
          <p:nvPr>
            <p:ph type="sldNum" sz="quarter" idx="10"/>
          </p:nvPr>
        </p:nvSpPr>
        <p:spPr/>
        <p:txBody>
          <a:bodyPr/>
          <a:lstStyle/>
          <a:p>
            <a:fld id="{2BC8F353-42F0-4109-BA31-0733812FCFCC}" type="slidenum">
              <a:rPr lang="en-US" smtClean="0"/>
              <a:t>8</a:t>
            </a:fld>
            <a:endParaRPr lang="en-US" dirty="0"/>
          </a:p>
        </p:txBody>
      </p:sp>
    </p:spTree>
    <p:extLst>
      <p:ext uri="{BB962C8B-B14F-4D97-AF65-F5344CB8AC3E}">
        <p14:creationId xmlns:p14="http://schemas.microsoft.com/office/powerpoint/2010/main" val="110951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Norovirus is the most</a:t>
            </a:r>
            <a:r>
              <a:rPr lang="en-US" baseline="0" dirty="0" smtClean="0"/>
              <a:t> common cause of foodborne-disease outbreaks in the United States. Symptoms include diarrhea, nausea, vomiting, stomach cramping and pain, fever, headache, and body aches.  </a:t>
            </a:r>
            <a:endParaRPr lang="en-US" dirty="0"/>
          </a:p>
        </p:txBody>
      </p:sp>
      <p:sp>
        <p:nvSpPr>
          <p:cNvPr id="4" name="Slide Number Placeholder 3"/>
          <p:cNvSpPr>
            <a:spLocks noGrp="1"/>
          </p:cNvSpPr>
          <p:nvPr>
            <p:ph type="sldNum" sz="quarter" idx="10"/>
          </p:nvPr>
        </p:nvSpPr>
        <p:spPr/>
        <p:txBody>
          <a:bodyPr/>
          <a:lstStyle/>
          <a:p>
            <a:fld id="{2BC8F353-42F0-4109-BA31-0733812FCFCC}" type="slidenum">
              <a:rPr lang="en-US" smtClean="0"/>
              <a:t>10</a:t>
            </a:fld>
            <a:endParaRPr lang="en-US" dirty="0"/>
          </a:p>
        </p:txBody>
      </p:sp>
    </p:spTree>
    <p:extLst>
      <p:ext uri="{BB962C8B-B14F-4D97-AF65-F5344CB8AC3E}">
        <p14:creationId xmlns:p14="http://schemas.microsoft.com/office/powerpoint/2010/main" val="41986244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most common host for food outbreaks of the Norovirus is leafy green</a:t>
            </a:r>
            <a:r>
              <a:rPr lang="en-US" baseline="0" dirty="0" smtClean="0"/>
              <a:t>s such as lettuce, fresh fruit, and shellfish.  Any foods that are served raw or handled after being cooked can be contaminated.</a:t>
            </a:r>
            <a:endParaRPr lang="en-US" dirty="0"/>
          </a:p>
        </p:txBody>
      </p:sp>
      <p:sp>
        <p:nvSpPr>
          <p:cNvPr id="4" name="Slide Number Placeholder 3"/>
          <p:cNvSpPr>
            <a:spLocks noGrp="1"/>
          </p:cNvSpPr>
          <p:nvPr>
            <p:ph type="sldNum" sz="quarter" idx="10"/>
          </p:nvPr>
        </p:nvSpPr>
        <p:spPr/>
        <p:txBody>
          <a:bodyPr/>
          <a:lstStyle/>
          <a:p>
            <a:fld id="{2BC8F353-42F0-4109-BA31-0733812FCFCC}" type="slidenum">
              <a:rPr lang="en-US" smtClean="0"/>
              <a:t>11</a:t>
            </a:fld>
            <a:endParaRPr lang="en-US" dirty="0"/>
          </a:p>
        </p:txBody>
      </p:sp>
    </p:spTree>
    <p:extLst>
      <p:ext uri="{BB962C8B-B14F-4D97-AF65-F5344CB8AC3E}">
        <p14:creationId xmlns:p14="http://schemas.microsoft.com/office/powerpoint/2010/main" val="26127343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is very important to keep a clean area for cooking and</a:t>
            </a:r>
            <a:r>
              <a:rPr lang="en-US" baseline="0" dirty="0" smtClean="0"/>
              <a:t> food preparation.  Properly washing fruits and vegetables will also lower the risk of contracting the Norovirus.  Making people aware not to prepare food for others or allow anyone to eat or drink after them when they are ill, or really anytime for that matter.  Restaurants are required to follow guidelines to conduct their business of operation and are subject to inspections by their local health department for certification to sell food. </a:t>
            </a:r>
          </a:p>
          <a:p>
            <a:endParaRPr lang="en-US" baseline="0" dirty="0" smtClean="0"/>
          </a:p>
          <a:p>
            <a:r>
              <a:rPr lang="en-US" baseline="0" dirty="0" smtClean="0"/>
              <a:t>The Norovirus can spread very quickly in places with people in close quarters like day cares, nursing homes, schools, and cruise ships. Many outbreaks with large numbers of infected people are from this type of environment.   </a:t>
            </a:r>
            <a:endParaRPr lang="en-US" dirty="0"/>
          </a:p>
        </p:txBody>
      </p:sp>
      <p:sp>
        <p:nvSpPr>
          <p:cNvPr id="4" name="Slide Number Placeholder 3"/>
          <p:cNvSpPr>
            <a:spLocks noGrp="1"/>
          </p:cNvSpPr>
          <p:nvPr>
            <p:ph type="sldNum" sz="quarter" idx="10"/>
          </p:nvPr>
        </p:nvSpPr>
        <p:spPr/>
        <p:txBody>
          <a:bodyPr/>
          <a:lstStyle/>
          <a:p>
            <a:fld id="{2BC8F353-42F0-4109-BA31-0733812FCFCC}" type="slidenum">
              <a:rPr lang="en-US" smtClean="0"/>
              <a:t>12</a:t>
            </a:fld>
            <a:endParaRPr lang="en-US" dirty="0"/>
          </a:p>
        </p:txBody>
      </p:sp>
    </p:spTree>
    <p:extLst>
      <p:ext uri="{BB962C8B-B14F-4D97-AF65-F5344CB8AC3E}">
        <p14:creationId xmlns:p14="http://schemas.microsoft.com/office/powerpoint/2010/main" val="28454060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E544205B-730B-4CC1-94AE-CC53C0CB4327}" type="datetimeFigureOut">
              <a:rPr lang="en-US" smtClean="0"/>
              <a:t>7/22/2012</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CD7D84E4-EE10-4340-847A-D87152F77F88}" type="slidenum">
              <a:rPr lang="en-US" smtClean="0"/>
              <a:t>‹#›</a:t>
            </a:fld>
            <a:endParaRPr lang="en-US" dirty="0"/>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44205B-730B-4CC1-94AE-CC53C0CB4327}" type="datetimeFigureOut">
              <a:rPr lang="en-US" smtClean="0"/>
              <a:t>7/22/2012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7D84E4-EE10-4340-847A-D87152F77F88}" type="slidenum">
              <a:rPr lang="en-US" smtClean="0"/>
              <a:t>‹#›</a:t>
            </a:fld>
            <a:endParaRPr lang="en-US" dirty="0"/>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44205B-730B-4CC1-94AE-CC53C0CB4327}" type="datetimeFigureOut">
              <a:rPr lang="en-US" smtClean="0"/>
              <a:t>7/22/2012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7D84E4-EE10-4340-847A-D87152F77F88}" type="slidenum">
              <a:rPr lang="en-US" smtClean="0"/>
              <a:t>‹#›</a:t>
            </a:fld>
            <a:endParaRPr lang="en-US" dirty="0"/>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44205B-730B-4CC1-94AE-CC53C0CB4327}" type="datetimeFigureOut">
              <a:rPr lang="en-US" smtClean="0"/>
              <a:t>7/22/2012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7D84E4-EE10-4340-847A-D87152F77F88}" type="slidenum">
              <a:rPr lang="en-US" smtClean="0"/>
              <a:t>‹#›</a:t>
            </a:fld>
            <a:endParaRPr lang="en-US" dirty="0"/>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44205B-730B-4CC1-94AE-CC53C0CB4327}" type="datetimeFigureOut">
              <a:rPr lang="en-US" smtClean="0"/>
              <a:t>7/22/2012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7D84E4-EE10-4340-847A-D87152F77F88}"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544205B-730B-4CC1-94AE-CC53C0CB4327}" type="datetimeFigureOut">
              <a:rPr lang="en-US" smtClean="0"/>
              <a:t>7/22/2012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7D84E4-EE10-4340-847A-D87152F77F88}" type="slidenum">
              <a:rPr lang="en-US" smtClean="0"/>
              <a:t>‹#›</a:t>
            </a:fld>
            <a:endParaRPr lang="en-US" dirty="0"/>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544205B-730B-4CC1-94AE-CC53C0CB4327}" type="datetimeFigureOut">
              <a:rPr lang="en-US" smtClean="0"/>
              <a:t>7/22/2012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D7D84E4-EE10-4340-847A-D87152F77F88}" type="slidenum">
              <a:rPr lang="en-US" smtClean="0"/>
              <a:t>‹#›</a:t>
            </a:fld>
            <a:endParaRPr lang="en-US" dirty="0"/>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544205B-730B-4CC1-94AE-CC53C0CB4327}" type="datetimeFigureOut">
              <a:rPr lang="en-US" smtClean="0"/>
              <a:t>7/22/2012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D7D84E4-EE10-4340-847A-D87152F77F88}" type="slidenum">
              <a:rPr lang="en-US" smtClean="0"/>
              <a:t>‹#›</a:t>
            </a:fld>
            <a:endParaRPr lang="en-US" dirty="0"/>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44205B-730B-4CC1-94AE-CC53C0CB4327}" type="datetimeFigureOut">
              <a:rPr lang="en-US" smtClean="0"/>
              <a:t>7/22/2012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D7D84E4-EE10-4340-847A-D87152F77F88}"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44205B-730B-4CC1-94AE-CC53C0CB4327}" type="datetimeFigureOut">
              <a:rPr lang="en-US" smtClean="0"/>
              <a:t>7/22/2012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7D84E4-EE10-4340-847A-D87152F77F88}"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44205B-730B-4CC1-94AE-CC53C0CB4327}" type="datetimeFigureOut">
              <a:rPr lang="en-US" smtClean="0"/>
              <a:t>7/22/2012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7D84E4-EE10-4340-847A-D87152F77F88}"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E544205B-730B-4CC1-94AE-CC53C0CB4327}" type="datetimeFigureOut">
              <a:rPr lang="en-US" smtClean="0"/>
              <a:t>7/22/2012</a:t>
            </a:fld>
            <a:endParaRPr lang="en-US" dirty="0"/>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CD7D84E4-EE10-4340-847A-D87152F77F88}"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cdc.gov/norovirus/about/overview.html" TargetMode="External"/><Relationship Id="rId2" Type="http://schemas.openxmlformats.org/officeDocument/2006/relationships/hyperlink" Target="http://www.woio.com/global/story.asp?s8236821" TargetMode="External"/><Relationship Id="rId1" Type="http://schemas.openxmlformats.org/officeDocument/2006/relationships/slideLayout" Target="../slideLayouts/slideLayout2.xml"/><Relationship Id="rId5" Type="http://schemas.openxmlformats.org/officeDocument/2006/relationships/hyperlink" Target="http://health.usnews.com/health-news/family-health/articles/2008/04/21/ohio-disease-outbreak-linked-to-chipotle-restaurant" TargetMode="External"/><Relationship Id="rId4" Type="http://schemas.openxmlformats.org/officeDocument/2006/relationships/hyperlink" Target="http://www.outbreakdatabase.com/details/chipotle-grill-restaurant-burritos-2008/?organism=Norovirus&amp;year=2008&amp;state=18&amp;month=4"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Kent, Ohio Norovirus Outbreak 2008</a:t>
            </a:r>
            <a:endParaRPr lang="en-US" dirty="0"/>
          </a:p>
        </p:txBody>
      </p:sp>
      <p:sp>
        <p:nvSpPr>
          <p:cNvPr id="3" name="Subtitle 2"/>
          <p:cNvSpPr>
            <a:spLocks noGrp="1"/>
          </p:cNvSpPr>
          <p:nvPr>
            <p:ph type="subTitle" idx="1"/>
          </p:nvPr>
        </p:nvSpPr>
        <p:spPr/>
        <p:txBody>
          <a:bodyPr>
            <a:normAutofit lnSpcReduction="10000"/>
          </a:bodyPr>
          <a:lstStyle/>
          <a:p>
            <a:endParaRPr lang="en-US" dirty="0" smtClean="0"/>
          </a:p>
          <a:p>
            <a:endParaRPr lang="en-US" dirty="0"/>
          </a:p>
          <a:p>
            <a:endParaRPr lang="en-US" dirty="0" smtClean="0"/>
          </a:p>
          <a:p>
            <a:r>
              <a:rPr lang="en-US" dirty="0" smtClean="0"/>
              <a:t>Shawn Kise BSN, RN, MS Student</a:t>
            </a:r>
          </a:p>
          <a:p>
            <a:endParaRPr lang="en-US" dirty="0"/>
          </a:p>
        </p:txBody>
      </p:sp>
    </p:spTree>
    <p:extLst>
      <p:ext uri="{BB962C8B-B14F-4D97-AF65-F5344CB8AC3E}">
        <p14:creationId xmlns:p14="http://schemas.microsoft.com/office/powerpoint/2010/main" val="28295040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r>
              <a:rPr lang="en-US" dirty="0" smtClean="0"/>
              <a:t>The Norovirus</a:t>
            </a:r>
          </a:p>
          <a:p>
            <a:endParaRPr lang="en-US" dirty="0" smtClean="0"/>
          </a:p>
          <a:p>
            <a:r>
              <a:rPr lang="en-US" dirty="0" smtClean="0"/>
              <a:t>The most common cause of acute gastroenteritis in the United States.</a:t>
            </a:r>
          </a:p>
          <a:p>
            <a:endParaRPr lang="en-US" dirty="0" smtClean="0"/>
          </a:p>
          <a:p>
            <a:r>
              <a:rPr lang="en-US" dirty="0" smtClean="0"/>
              <a:t>Accounts for approximately 70,000 hospitalizations and 800 deaths per year. </a:t>
            </a:r>
            <a:endParaRPr lang="en-US" dirty="0"/>
          </a:p>
        </p:txBody>
      </p:sp>
      <p:sp>
        <p:nvSpPr>
          <p:cNvPr id="3" name="Title 2"/>
          <p:cNvSpPr>
            <a:spLocks noGrp="1"/>
          </p:cNvSpPr>
          <p:nvPr>
            <p:ph type="title"/>
          </p:nvPr>
        </p:nvSpPr>
        <p:spPr/>
        <p:txBody>
          <a:bodyPr/>
          <a:lstStyle/>
          <a:p>
            <a:r>
              <a:rPr lang="en-US" dirty="0" smtClean="0"/>
              <a:t>Agent</a:t>
            </a:r>
            <a:endParaRPr lang="en-US" dirty="0"/>
          </a:p>
        </p:txBody>
      </p:sp>
    </p:spTree>
    <p:extLst>
      <p:ext uri="{BB962C8B-B14F-4D97-AF65-F5344CB8AC3E}">
        <p14:creationId xmlns:p14="http://schemas.microsoft.com/office/powerpoint/2010/main" val="350188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ctr"/>
            <a:r>
              <a:rPr lang="en-US" dirty="0" smtClean="0"/>
              <a:t>Contaminated food and </a:t>
            </a:r>
          </a:p>
          <a:p>
            <a:pPr marL="0" indent="0" algn="ctr">
              <a:buNone/>
            </a:pPr>
            <a:r>
              <a:rPr lang="en-US" dirty="0" smtClean="0"/>
              <a:t>infected individuals</a:t>
            </a:r>
          </a:p>
          <a:p>
            <a:endParaRPr lang="en-US" dirty="0"/>
          </a:p>
          <a:p>
            <a:r>
              <a:rPr lang="en-US" dirty="0" smtClean="0"/>
              <a:t>The norovirus is spread by infected humans, contaminated food or fluids, and inanimate objects contaminated the virus on them. </a:t>
            </a:r>
          </a:p>
          <a:p>
            <a:endParaRPr lang="en-US" dirty="0"/>
          </a:p>
          <a:p>
            <a:r>
              <a:rPr lang="en-US" dirty="0" smtClean="0"/>
              <a:t>The most contagious time for the norovirus is when a person has the illness and up to three days after recovery.  </a:t>
            </a:r>
          </a:p>
          <a:p>
            <a:endParaRPr lang="en-US" dirty="0"/>
          </a:p>
          <a:p>
            <a:endParaRPr lang="en-US" dirty="0"/>
          </a:p>
        </p:txBody>
      </p:sp>
      <p:sp>
        <p:nvSpPr>
          <p:cNvPr id="3" name="Title 2"/>
          <p:cNvSpPr>
            <a:spLocks noGrp="1"/>
          </p:cNvSpPr>
          <p:nvPr>
            <p:ph type="title"/>
          </p:nvPr>
        </p:nvSpPr>
        <p:spPr/>
        <p:txBody>
          <a:bodyPr/>
          <a:lstStyle/>
          <a:p>
            <a:r>
              <a:rPr lang="en-US" dirty="0" smtClean="0"/>
              <a:t>Host</a:t>
            </a:r>
            <a:endParaRPr lang="en-US" dirty="0"/>
          </a:p>
        </p:txBody>
      </p:sp>
    </p:spTree>
    <p:extLst>
      <p:ext uri="{BB962C8B-B14F-4D97-AF65-F5344CB8AC3E}">
        <p14:creationId xmlns:p14="http://schemas.microsoft.com/office/powerpoint/2010/main" val="3800533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lgn="ctr"/>
            <a:r>
              <a:rPr lang="en-US" dirty="0" smtClean="0"/>
              <a:t>Unsanitary food preparation </a:t>
            </a:r>
          </a:p>
          <a:p>
            <a:pPr marL="0" indent="0" algn="ctr">
              <a:buNone/>
            </a:pPr>
            <a:r>
              <a:rPr lang="en-US" dirty="0"/>
              <a:t>a</a:t>
            </a:r>
            <a:r>
              <a:rPr lang="en-US" dirty="0" smtClean="0"/>
              <a:t>nd/or uncleanly environment</a:t>
            </a:r>
          </a:p>
          <a:p>
            <a:endParaRPr lang="en-US" dirty="0" smtClean="0"/>
          </a:p>
          <a:p>
            <a:r>
              <a:rPr lang="en-US" dirty="0" smtClean="0"/>
              <a:t>Washing your hands before food preparation must be done, especially after using the restroom.</a:t>
            </a:r>
          </a:p>
          <a:p>
            <a:endParaRPr lang="en-US" dirty="0" smtClean="0"/>
          </a:p>
          <a:p>
            <a:r>
              <a:rPr lang="en-US" dirty="0" smtClean="0"/>
              <a:t>Proper washing of fruits and vegetables</a:t>
            </a:r>
          </a:p>
          <a:p>
            <a:endParaRPr lang="en-US" dirty="0" smtClean="0"/>
          </a:p>
          <a:p>
            <a:r>
              <a:rPr lang="en-US" dirty="0" smtClean="0"/>
              <a:t>Sanitizing cooking areas </a:t>
            </a:r>
          </a:p>
          <a:p>
            <a:endParaRPr lang="en-US" dirty="0"/>
          </a:p>
          <a:p>
            <a:r>
              <a:rPr lang="en-US" dirty="0" smtClean="0"/>
              <a:t>Instructing employees not to work when they are sick.</a:t>
            </a:r>
            <a:endParaRPr lang="en-US" dirty="0"/>
          </a:p>
        </p:txBody>
      </p:sp>
      <p:sp>
        <p:nvSpPr>
          <p:cNvPr id="3" name="Title 2"/>
          <p:cNvSpPr>
            <a:spLocks noGrp="1"/>
          </p:cNvSpPr>
          <p:nvPr>
            <p:ph type="title"/>
          </p:nvPr>
        </p:nvSpPr>
        <p:spPr/>
        <p:txBody>
          <a:bodyPr/>
          <a:lstStyle/>
          <a:p>
            <a:r>
              <a:rPr lang="en-US" dirty="0" smtClean="0"/>
              <a:t>Environment</a:t>
            </a:r>
            <a:endParaRPr lang="en-US" dirty="0"/>
          </a:p>
        </p:txBody>
      </p:sp>
    </p:spTree>
    <p:extLst>
      <p:ext uri="{BB962C8B-B14F-4D97-AF65-F5344CB8AC3E}">
        <p14:creationId xmlns:p14="http://schemas.microsoft.com/office/powerpoint/2010/main" val="18208176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 person can be contagious the same day they contract the norovirus and are highly contagious from onset of symptoms to three days after recovery. </a:t>
            </a:r>
          </a:p>
          <a:p>
            <a:endParaRPr lang="en-US" dirty="0" smtClean="0"/>
          </a:p>
          <a:p>
            <a:r>
              <a:rPr lang="en-US" dirty="0" smtClean="0"/>
              <a:t>The virus can remain in your stool for two weeks or more after recovery.</a:t>
            </a:r>
            <a:endParaRPr lang="en-US" dirty="0"/>
          </a:p>
        </p:txBody>
      </p:sp>
      <p:sp>
        <p:nvSpPr>
          <p:cNvPr id="3" name="Title 2"/>
          <p:cNvSpPr>
            <a:spLocks noGrp="1"/>
          </p:cNvSpPr>
          <p:nvPr>
            <p:ph type="title"/>
          </p:nvPr>
        </p:nvSpPr>
        <p:spPr/>
        <p:txBody>
          <a:bodyPr/>
          <a:lstStyle/>
          <a:p>
            <a:r>
              <a:rPr lang="en-US" dirty="0" smtClean="0"/>
              <a:t>Time</a:t>
            </a:r>
            <a:endParaRPr lang="en-US" dirty="0"/>
          </a:p>
        </p:txBody>
      </p:sp>
    </p:spTree>
    <p:extLst>
      <p:ext uri="{BB962C8B-B14F-4D97-AF65-F5344CB8AC3E}">
        <p14:creationId xmlns:p14="http://schemas.microsoft.com/office/powerpoint/2010/main" val="3504436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u="sng" dirty="0" smtClean="0"/>
              <a:t>Education, Education, Education!!!</a:t>
            </a:r>
          </a:p>
          <a:p>
            <a:r>
              <a:rPr lang="en-US" dirty="0" smtClean="0"/>
              <a:t>Hand washing</a:t>
            </a:r>
          </a:p>
          <a:p>
            <a:r>
              <a:rPr lang="en-US" dirty="0" smtClean="0"/>
              <a:t>Washing fruits and vegetables thoroughly  </a:t>
            </a:r>
          </a:p>
          <a:p>
            <a:r>
              <a:rPr lang="en-US" dirty="0" smtClean="0"/>
              <a:t>Cooking seafood thoroughly</a:t>
            </a:r>
          </a:p>
          <a:p>
            <a:r>
              <a:rPr lang="en-US" dirty="0" smtClean="0"/>
              <a:t>Do not prepare food or take care of others when you are sick.</a:t>
            </a:r>
          </a:p>
          <a:p>
            <a:r>
              <a:rPr lang="en-US" dirty="0" smtClean="0"/>
              <a:t>Do not eat or drink after another person</a:t>
            </a:r>
          </a:p>
          <a:p>
            <a:r>
              <a:rPr lang="en-US" dirty="0" smtClean="0"/>
              <a:t>Keep sick children and adults away from food preparation areas.</a:t>
            </a:r>
            <a:endParaRPr lang="en-US" dirty="0"/>
          </a:p>
        </p:txBody>
      </p:sp>
      <p:sp>
        <p:nvSpPr>
          <p:cNvPr id="3" name="Title 2"/>
          <p:cNvSpPr>
            <a:spLocks noGrp="1"/>
          </p:cNvSpPr>
          <p:nvPr>
            <p:ph type="title"/>
          </p:nvPr>
        </p:nvSpPr>
        <p:spPr/>
        <p:txBody>
          <a:bodyPr/>
          <a:lstStyle/>
          <a:p>
            <a:r>
              <a:rPr lang="en-US" dirty="0" smtClean="0"/>
              <a:t>How can we stop the spread of the Norovirus </a:t>
            </a:r>
            <a:endParaRPr lang="en-US" dirty="0"/>
          </a:p>
        </p:txBody>
      </p:sp>
    </p:spTree>
    <p:extLst>
      <p:ext uri="{BB962C8B-B14F-4D97-AF65-F5344CB8AC3E}">
        <p14:creationId xmlns:p14="http://schemas.microsoft.com/office/powerpoint/2010/main" val="21210953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No know treatment for the viral infection. </a:t>
            </a:r>
          </a:p>
          <a:p>
            <a:endParaRPr lang="en-US" dirty="0" smtClean="0"/>
          </a:p>
          <a:p>
            <a:r>
              <a:rPr lang="en-US" dirty="0" smtClean="0"/>
              <a:t>Treat dehydration with IV and oral fluids. The symptoms are treated with medications (ex. nausea and fever). </a:t>
            </a:r>
          </a:p>
          <a:p>
            <a:endParaRPr lang="en-US" dirty="0" smtClean="0"/>
          </a:p>
          <a:p>
            <a:r>
              <a:rPr lang="en-US" dirty="0" smtClean="0"/>
              <a:t>The Norovirus can be serious especially in young children, the elderly, and </a:t>
            </a:r>
            <a:r>
              <a:rPr lang="en-US" dirty="0"/>
              <a:t>the immunocompromised.    </a:t>
            </a:r>
          </a:p>
        </p:txBody>
      </p:sp>
      <p:sp>
        <p:nvSpPr>
          <p:cNvPr id="3" name="Title 2"/>
          <p:cNvSpPr>
            <a:spLocks noGrp="1"/>
          </p:cNvSpPr>
          <p:nvPr>
            <p:ph type="title"/>
          </p:nvPr>
        </p:nvSpPr>
        <p:spPr/>
        <p:txBody>
          <a:bodyPr/>
          <a:lstStyle/>
          <a:p>
            <a:r>
              <a:rPr lang="en-US" dirty="0" smtClean="0"/>
              <a:t>Norovirus</a:t>
            </a:r>
            <a:endParaRPr lang="en-US" dirty="0"/>
          </a:p>
        </p:txBody>
      </p:sp>
    </p:spTree>
    <p:extLst>
      <p:ext uri="{BB962C8B-B14F-4D97-AF65-F5344CB8AC3E}">
        <p14:creationId xmlns:p14="http://schemas.microsoft.com/office/powerpoint/2010/main" val="286863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How long is a person contagious with the norovirus?</a:t>
            </a:r>
          </a:p>
          <a:p>
            <a:pPr marL="0" indent="0">
              <a:buNone/>
            </a:pPr>
            <a:r>
              <a:rPr lang="en-US" dirty="0" smtClean="0"/>
              <a:t>	a. one year</a:t>
            </a:r>
          </a:p>
          <a:p>
            <a:pPr marL="0" indent="0">
              <a:buNone/>
            </a:pPr>
            <a:r>
              <a:rPr lang="en-US" dirty="0"/>
              <a:t>	</a:t>
            </a:r>
            <a:r>
              <a:rPr lang="en-US" dirty="0" smtClean="0"/>
              <a:t>b. two weeks</a:t>
            </a:r>
          </a:p>
          <a:p>
            <a:pPr marL="0" indent="0">
              <a:buNone/>
            </a:pPr>
            <a:r>
              <a:rPr lang="en-US" dirty="0"/>
              <a:t>	</a:t>
            </a:r>
            <a:r>
              <a:rPr lang="en-US" dirty="0" smtClean="0"/>
              <a:t>c. twenty four to forty eight hours</a:t>
            </a:r>
          </a:p>
          <a:p>
            <a:pPr marL="0" indent="0">
              <a:buNone/>
            </a:pPr>
            <a:r>
              <a:rPr lang="en-US" dirty="0"/>
              <a:t>	</a:t>
            </a:r>
            <a:r>
              <a:rPr lang="en-US" dirty="0" smtClean="0"/>
              <a:t>d. for life</a:t>
            </a:r>
            <a:endParaRPr lang="en-US" dirty="0"/>
          </a:p>
        </p:txBody>
      </p:sp>
      <p:sp>
        <p:nvSpPr>
          <p:cNvPr id="3" name="Title 2"/>
          <p:cNvSpPr>
            <a:spLocks noGrp="1"/>
          </p:cNvSpPr>
          <p:nvPr>
            <p:ph type="title"/>
          </p:nvPr>
        </p:nvSpPr>
        <p:spPr/>
        <p:txBody>
          <a:bodyPr/>
          <a:lstStyle/>
          <a:p>
            <a:r>
              <a:rPr lang="en-US" dirty="0" smtClean="0"/>
              <a:t>It’s quiz time</a:t>
            </a:r>
            <a:endParaRPr lang="en-US" dirty="0"/>
          </a:p>
        </p:txBody>
      </p:sp>
    </p:spTree>
    <p:extLst>
      <p:ext uri="{BB962C8B-B14F-4D97-AF65-F5344CB8AC3E}">
        <p14:creationId xmlns:p14="http://schemas.microsoft.com/office/powerpoint/2010/main" val="7977440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endParaRPr lang="en-US" dirty="0" smtClean="0"/>
          </a:p>
          <a:p>
            <a:pPr algn="ctr"/>
            <a:r>
              <a:rPr lang="en-US" dirty="0" smtClean="0"/>
              <a:t> </a:t>
            </a:r>
            <a:r>
              <a:rPr lang="en-US" sz="4000" dirty="0" smtClean="0"/>
              <a:t>two weeks</a:t>
            </a:r>
            <a:endParaRPr lang="en-US" sz="4000" dirty="0"/>
          </a:p>
        </p:txBody>
      </p:sp>
      <p:sp>
        <p:nvSpPr>
          <p:cNvPr id="3" name="Title 2"/>
          <p:cNvSpPr>
            <a:spLocks noGrp="1"/>
          </p:cNvSpPr>
          <p:nvPr>
            <p:ph type="title"/>
          </p:nvPr>
        </p:nvSpPr>
        <p:spPr/>
        <p:txBody>
          <a:bodyPr/>
          <a:lstStyle/>
          <a:p>
            <a:r>
              <a:rPr lang="en-US" dirty="0" smtClean="0"/>
              <a:t>Answer</a:t>
            </a:r>
            <a:endParaRPr lang="en-US" dirty="0"/>
          </a:p>
        </p:txBody>
      </p:sp>
    </p:spTree>
    <p:extLst>
      <p:ext uri="{BB962C8B-B14F-4D97-AF65-F5344CB8AC3E}">
        <p14:creationId xmlns:p14="http://schemas.microsoft.com/office/powerpoint/2010/main" val="31783832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People with the norovirus are treated with antibiotics?</a:t>
            </a:r>
          </a:p>
          <a:p>
            <a:pPr marL="0" indent="0">
              <a:buNone/>
            </a:pPr>
            <a:r>
              <a:rPr lang="en-US" dirty="0"/>
              <a:t>	</a:t>
            </a:r>
            <a:r>
              <a:rPr lang="en-US" dirty="0" smtClean="0"/>
              <a:t>a. True</a:t>
            </a:r>
          </a:p>
          <a:p>
            <a:pPr marL="0" indent="0">
              <a:buNone/>
            </a:pPr>
            <a:r>
              <a:rPr lang="en-US" dirty="0"/>
              <a:t>	</a:t>
            </a:r>
            <a:r>
              <a:rPr lang="en-US" dirty="0" smtClean="0"/>
              <a:t>b. False </a:t>
            </a:r>
            <a:endParaRPr lang="en-US" dirty="0"/>
          </a:p>
        </p:txBody>
      </p:sp>
      <p:sp>
        <p:nvSpPr>
          <p:cNvPr id="3" name="Title 2"/>
          <p:cNvSpPr>
            <a:spLocks noGrp="1"/>
          </p:cNvSpPr>
          <p:nvPr>
            <p:ph type="title"/>
          </p:nvPr>
        </p:nvSpPr>
        <p:spPr/>
        <p:txBody>
          <a:bodyPr/>
          <a:lstStyle/>
          <a:p>
            <a:r>
              <a:rPr lang="en-US" dirty="0" smtClean="0"/>
              <a:t>Question</a:t>
            </a:r>
            <a:endParaRPr lang="en-US" dirty="0"/>
          </a:p>
        </p:txBody>
      </p:sp>
    </p:spTree>
    <p:extLst>
      <p:ext uri="{BB962C8B-B14F-4D97-AF65-F5344CB8AC3E}">
        <p14:creationId xmlns:p14="http://schemas.microsoft.com/office/powerpoint/2010/main" val="24459065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endParaRPr lang="en-US" dirty="0" smtClean="0"/>
          </a:p>
          <a:p>
            <a:pPr algn="ctr"/>
            <a:endParaRPr lang="en-US" dirty="0"/>
          </a:p>
          <a:p>
            <a:pPr algn="ctr"/>
            <a:r>
              <a:rPr lang="en-US" sz="4000" dirty="0" smtClean="0"/>
              <a:t>False</a:t>
            </a:r>
            <a:endParaRPr lang="en-US" sz="4000" dirty="0"/>
          </a:p>
        </p:txBody>
      </p:sp>
      <p:sp>
        <p:nvSpPr>
          <p:cNvPr id="3" name="Title 2"/>
          <p:cNvSpPr>
            <a:spLocks noGrp="1"/>
          </p:cNvSpPr>
          <p:nvPr>
            <p:ph type="title"/>
          </p:nvPr>
        </p:nvSpPr>
        <p:spPr/>
        <p:txBody>
          <a:bodyPr/>
          <a:lstStyle/>
          <a:p>
            <a:r>
              <a:rPr lang="en-US" dirty="0" smtClean="0"/>
              <a:t>Answer</a:t>
            </a:r>
            <a:endParaRPr lang="en-US" dirty="0"/>
          </a:p>
        </p:txBody>
      </p:sp>
    </p:spTree>
    <p:extLst>
      <p:ext uri="{BB962C8B-B14F-4D97-AF65-F5344CB8AC3E}">
        <p14:creationId xmlns:p14="http://schemas.microsoft.com/office/powerpoint/2010/main" val="28631802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Have a general knowledge base for the Norovirus.</a:t>
            </a:r>
          </a:p>
          <a:p>
            <a:r>
              <a:rPr lang="en-US" dirty="0" smtClean="0"/>
              <a:t>Understand the process and steps taken in the outbreak investigation.</a:t>
            </a:r>
          </a:p>
          <a:p>
            <a:r>
              <a:rPr lang="en-US" dirty="0" smtClean="0"/>
              <a:t>Be able to apply information received to patient education.</a:t>
            </a:r>
          </a:p>
          <a:p>
            <a:r>
              <a:rPr lang="en-US" dirty="0" smtClean="0"/>
              <a:t>Correctly answer the quiz questions at the end of the presentation.   </a:t>
            </a:r>
            <a:endParaRPr lang="en-US" dirty="0"/>
          </a:p>
        </p:txBody>
      </p:sp>
      <p:sp>
        <p:nvSpPr>
          <p:cNvPr id="3" name="Title 2"/>
          <p:cNvSpPr>
            <a:spLocks noGrp="1"/>
          </p:cNvSpPr>
          <p:nvPr>
            <p:ph type="title"/>
          </p:nvPr>
        </p:nvSpPr>
        <p:spPr/>
        <p:txBody>
          <a:bodyPr/>
          <a:lstStyle/>
          <a:p>
            <a:r>
              <a:rPr lang="en-US" dirty="0" smtClean="0"/>
              <a:t>Objectives</a:t>
            </a:r>
            <a:endParaRPr lang="en-US" dirty="0"/>
          </a:p>
        </p:txBody>
      </p:sp>
    </p:spTree>
    <p:extLst>
      <p:ext uri="{BB962C8B-B14F-4D97-AF65-F5344CB8AC3E}">
        <p14:creationId xmlns:p14="http://schemas.microsoft.com/office/powerpoint/2010/main" val="19569460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norovirus is</a:t>
            </a:r>
          </a:p>
          <a:p>
            <a:pPr marL="0" indent="0">
              <a:buNone/>
            </a:pPr>
            <a:r>
              <a:rPr lang="en-US" dirty="0"/>
              <a:t>	</a:t>
            </a:r>
            <a:r>
              <a:rPr lang="en-US" dirty="0" smtClean="0"/>
              <a:t>a. only contagious by human to human contact</a:t>
            </a:r>
          </a:p>
          <a:p>
            <a:pPr marL="0" indent="0">
              <a:buNone/>
            </a:pPr>
            <a:r>
              <a:rPr lang="en-US" dirty="0"/>
              <a:t>	</a:t>
            </a:r>
            <a:r>
              <a:rPr lang="en-US" dirty="0" smtClean="0"/>
              <a:t>b. contracted from animals that live in close 	quarters with other animals </a:t>
            </a:r>
          </a:p>
          <a:p>
            <a:pPr marL="0" indent="0">
              <a:buNone/>
            </a:pPr>
            <a:r>
              <a:rPr lang="en-US" dirty="0"/>
              <a:t>	</a:t>
            </a:r>
            <a:r>
              <a:rPr lang="en-US" dirty="0" smtClean="0"/>
              <a:t>c. the </a:t>
            </a:r>
            <a:r>
              <a:rPr lang="en-US" dirty="0"/>
              <a:t>most common cause of acute </a:t>
            </a:r>
            <a:r>
              <a:rPr lang="en-US" dirty="0" smtClean="0"/>
              <a:t>	   	gastroenteritis</a:t>
            </a:r>
          </a:p>
          <a:p>
            <a:pPr marL="0" indent="0">
              <a:buNone/>
            </a:pPr>
            <a:r>
              <a:rPr lang="en-US" dirty="0"/>
              <a:t>	</a:t>
            </a:r>
            <a:r>
              <a:rPr lang="en-US" dirty="0" smtClean="0"/>
              <a:t>d. all of the above </a:t>
            </a:r>
            <a:endParaRPr lang="en-US" dirty="0"/>
          </a:p>
        </p:txBody>
      </p:sp>
      <p:sp>
        <p:nvSpPr>
          <p:cNvPr id="3" name="Title 2"/>
          <p:cNvSpPr>
            <a:spLocks noGrp="1"/>
          </p:cNvSpPr>
          <p:nvPr>
            <p:ph type="title"/>
          </p:nvPr>
        </p:nvSpPr>
        <p:spPr/>
        <p:txBody>
          <a:bodyPr/>
          <a:lstStyle/>
          <a:p>
            <a:r>
              <a:rPr lang="en-US" dirty="0" smtClean="0"/>
              <a:t>Question</a:t>
            </a:r>
            <a:endParaRPr lang="en-US" dirty="0"/>
          </a:p>
        </p:txBody>
      </p:sp>
    </p:spTree>
    <p:extLst>
      <p:ext uri="{BB962C8B-B14F-4D97-AF65-F5344CB8AC3E}">
        <p14:creationId xmlns:p14="http://schemas.microsoft.com/office/powerpoint/2010/main" val="28940701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endParaRPr lang="en-US" dirty="0" smtClean="0"/>
          </a:p>
          <a:p>
            <a:pPr algn="ctr"/>
            <a:endParaRPr lang="en-US" dirty="0"/>
          </a:p>
          <a:p>
            <a:pPr algn="ctr"/>
            <a:r>
              <a:rPr lang="en-US" sz="4000" dirty="0" smtClean="0"/>
              <a:t>The most common cause of acute gastroenteritis</a:t>
            </a:r>
            <a:endParaRPr lang="en-US" sz="4000" dirty="0"/>
          </a:p>
        </p:txBody>
      </p:sp>
      <p:sp>
        <p:nvSpPr>
          <p:cNvPr id="3" name="Title 2"/>
          <p:cNvSpPr>
            <a:spLocks noGrp="1"/>
          </p:cNvSpPr>
          <p:nvPr>
            <p:ph type="title"/>
          </p:nvPr>
        </p:nvSpPr>
        <p:spPr/>
        <p:txBody>
          <a:bodyPr/>
          <a:lstStyle/>
          <a:p>
            <a:r>
              <a:rPr lang="en-US" dirty="0" smtClean="0"/>
              <a:t>Answer</a:t>
            </a:r>
            <a:endParaRPr lang="en-US" dirty="0"/>
          </a:p>
        </p:txBody>
      </p:sp>
    </p:spTree>
    <p:extLst>
      <p:ext uri="{BB962C8B-B14F-4D97-AF65-F5344CB8AC3E}">
        <p14:creationId xmlns:p14="http://schemas.microsoft.com/office/powerpoint/2010/main" val="26960102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norovirus is responsible for approximately how many hospitalizations each year?</a:t>
            </a:r>
          </a:p>
          <a:p>
            <a:pPr marL="0" indent="0">
              <a:buNone/>
            </a:pPr>
            <a:r>
              <a:rPr lang="en-US" dirty="0"/>
              <a:t>	</a:t>
            </a:r>
            <a:r>
              <a:rPr lang="en-US" dirty="0" smtClean="0"/>
              <a:t>a. 800</a:t>
            </a:r>
          </a:p>
          <a:p>
            <a:pPr marL="0" indent="0">
              <a:buNone/>
            </a:pPr>
            <a:r>
              <a:rPr lang="en-US" dirty="0"/>
              <a:t>	</a:t>
            </a:r>
            <a:r>
              <a:rPr lang="en-US" dirty="0" smtClean="0"/>
              <a:t>b. 8,000</a:t>
            </a:r>
          </a:p>
          <a:p>
            <a:pPr marL="0" indent="0">
              <a:buNone/>
            </a:pPr>
            <a:r>
              <a:rPr lang="en-US" dirty="0"/>
              <a:t>	</a:t>
            </a:r>
            <a:r>
              <a:rPr lang="en-US" dirty="0" smtClean="0"/>
              <a:t>c. 700,000</a:t>
            </a:r>
          </a:p>
          <a:p>
            <a:pPr marL="0" indent="0">
              <a:buNone/>
            </a:pPr>
            <a:r>
              <a:rPr lang="en-US" dirty="0"/>
              <a:t>	</a:t>
            </a:r>
            <a:r>
              <a:rPr lang="en-US" dirty="0" smtClean="0"/>
              <a:t>d. 70,000</a:t>
            </a:r>
            <a:endParaRPr lang="en-US" dirty="0"/>
          </a:p>
        </p:txBody>
      </p:sp>
      <p:sp>
        <p:nvSpPr>
          <p:cNvPr id="3" name="Title 2"/>
          <p:cNvSpPr>
            <a:spLocks noGrp="1"/>
          </p:cNvSpPr>
          <p:nvPr>
            <p:ph type="title"/>
          </p:nvPr>
        </p:nvSpPr>
        <p:spPr/>
        <p:txBody>
          <a:bodyPr/>
          <a:lstStyle/>
          <a:p>
            <a:r>
              <a:rPr lang="en-US" dirty="0" smtClean="0"/>
              <a:t>Question</a:t>
            </a:r>
            <a:endParaRPr lang="en-US" dirty="0"/>
          </a:p>
        </p:txBody>
      </p:sp>
    </p:spTree>
    <p:extLst>
      <p:ext uri="{BB962C8B-B14F-4D97-AF65-F5344CB8AC3E}">
        <p14:creationId xmlns:p14="http://schemas.microsoft.com/office/powerpoint/2010/main" val="21948635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endParaRPr lang="en-US" dirty="0" smtClean="0"/>
          </a:p>
          <a:p>
            <a:pPr algn="ctr"/>
            <a:endParaRPr lang="en-US" dirty="0"/>
          </a:p>
          <a:p>
            <a:pPr algn="ctr"/>
            <a:r>
              <a:rPr lang="en-US" sz="4000" dirty="0" smtClean="0"/>
              <a:t>70,000</a:t>
            </a:r>
            <a:endParaRPr lang="en-US" sz="4000" dirty="0"/>
          </a:p>
        </p:txBody>
      </p:sp>
      <p:sp>
        <p:nvSpPr>
          <p:cNvPr id="3" name="Title 2"/>
          <p:cNvSpPr>
            <a:spLocks noGrp="1"/>
          </p:cNvSpPr>
          <p:nvPr>
            <p:ph type="title"/>
          </p:nvPr>
        </p:nvSpPr>
        <p:spPr/>
        <p:txBody>
          <a:bodyPr/>
          <a:lstStyle/>
          <a:p>
            <a:r>
              <a:rPr lang="en-US" dirty="0" smtClean="0"/>
              <a:t>Answer</a:t>
            </a:r>
            <a:endParaRPr lang="en-US" dirty="0"/>
          </a:p>
        </p:txBody>
      </p:sp>
    </p:spTree>
    <p:extLst>
      <p:ext uri="{BB962C8B-B14F-4D97-AF65-F5344CB8AC3E}">
        <p14:creationId xmlns:p14="http://schemas.microsoft.com/office/powerpoint/2010/main" val="35782421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What was the host in the Kent Norovirus outbreak of 2008?</a:t>
            </a:r>
          </a:p>
          <a:p>
            <a:pPr marL="868680" lvl="1" indent="-457200">
              <a:buAutoNum type="alphaLcPeriod"/>
            </a:pPr>
            <a:r>
              <a:rPr lang="en-US" dirty="0" smtClean="0"/>
              <a:t>A bird</a:t>
            </a:r>
          </a:p>
          <a:p>
            <a:pPr marL="868680" lvl="1" indent="-457200">
              <a:buAutoNum type="alphaLcPeriod"/>
            </a:pPr>
            <a:r>
              <a:rPr lang="en-US" dirty="0" smtClean="0"/>
              <a:t>Contaminated food</a:t>
            </a:r>
          </a:p>
          <a:p>
            <a:pPr marL="868680" lvl="1" indent="-457200">
              <a:buAutoNum type="alphaLcPeriod"/>
            </a:pPr>
            <a:r>
              <a:rPr lang="en-US" dirty="0" smtClean="0"/>
              <a:t>The door handles of the entrance to the restaurant</a:t>
            </a:r>
          </a:p>
          <a:p>
            <a:pPr marL="868680" lvl="1" indent="-457200">
              <a:buAutoNum type="alphaLcPeriod"/>
            </a:pPr>
            <a:r>
              <a:rPr lang="en-US" dirty="0" smtClean="0"/>
              <a:t>None of the above</a:t>
            </a:r>
            <a:endParaRPr lang="en-US" dirty="0"/>
          </a:p>
        </p:txBody>
      </p:sp>
      <p:sp>
        <p:nvSpPr>
          <p:cNvPr id="3" name="Title 2"/>
          <p:cNvSpPr>
            <a:spLocks noGrp="1"/>
          </p:cNvSpPr>
          <p:nvPr>
            <p:ph type="title"/>
          </p:nvPr>
        </p:nvSpPr>
        <p:spPr/>
        <p:txBody>
          <a:bodyPr/>
          <a:lstStyle/>
          <a:p>
            <a:r>
              <a:rPr lang="en-US" dirty="0" smtClean="0"/>
              <a:t>Question</a:t>
            </a:r>
            <a:endParaRPr lang="en-US" dirty="0"/>
          </a:p>
        </p:txBody>
      </p:sp>
    </p:spTree>
    <p:extLst>
      <p:ext uri="{BB962C8B-B14F-4D97-AF65-F5344CB8AC3E}">
        <p14:creationId xmlns:p14="http://schemas.microsoft.com/office/powerpoint/2010/main" val="537690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endParaRPr lang="en-US" dirty="0" smtClean="0"/>
          </a:p>
          <a:p>
            <a:pPr algn="ctr"/>
            <a:endParaRPr lang="en-US" dirty="0"/>
          </a:p>
          <a:p>
            <a:pPr algn="ctr"/>
            <a:r>
              <a:rPr lang="en-US" sz="4000" dirty="0" smtClean="0"/>
              <a:t>Contaminated food</a:t>
            </a:r>
            <a:endParaRPr lang="en-US" sz="4000" dirty="0"/>
          </a:p>
        </p:txBody>
      </p:sp>
      <p:sp>
        <p:nvSpPr>
          <p:cNvPr id="3" name="Title 2"/>
          <p:cNvSpPr>
            <a:spLocks noGrp="1"/>
          </p:cNvSpPr>
          <p:nvPr>
            <p:ph type="title"/>
          </p:nvPr>
        </p:nvSpPr>
        <p:spPr/>
        <p:txBody>
          <a:bodyPr/>
          <a:lstStyle/>
          <a:p>
            <a:r>
              <a:rPr lang="en-US" dirty="0" smtClean="0"/>
              <a:t>Answer</a:t>
            </a:r>
            <a:endParaRPr lang="en-US" dirty="0"/>
          </a:p>
        </p:txBody>
      </p:sp>
    </p:spTree>
    <p:extLst>
      <p:ext uri="{BB962C8B-B14F-4D97-AF65-F5344CB8AC3E}">
        <p14:creationId xmlns:p14="http://schemas.microsoft.com/office/powerpoint/2010/main" val="18562524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Questions</a:t>
            </a:r>
            <a:endParaRPr lang="en-US" dirty="0"/>
          </a:p>
        </p:txBody>
      </p:sp>
      <p:pic>
        <p:nvPicPr>
          <p:cNvPr id="1026" name="Picture 2" descr="C:\Users\cobra kise\AppData\Local\Microsoft\Windows\Temporary Internet Files\Content.IE5\QK6XZTMN\MC900441902[1].wmf"/>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43201" y="2667000"/>
            <a:ext cx="4191000" cy="3276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99928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1400" dirty="0" smtClean="0"/>
              <a:t>Action News 19, (2008). Test results are back for Norovirus at Kent Chipotle.  Retrieved 	from </a:t>
            </a:r>
            <a:r>
              <a:rPr lang="en-US" sz="1400" dirty="0" smtClean="0">
                <a:hlinkClick r:id="rId2"/>
              </a:rPr>
              <a:t>http://www.woio.com/global/story.asp?s8236821</a:t>
            </a:r>
            <a:r>
              <a:rPr lang="en-US" sz="1400" dirty="0" smtClean="0"/>
              <a:t>  </a:t>
            </a:r>
          </a:p>
          <a:p>
            <a:endParaRPr lang="en-US" sz="1400" dirty="0"/>
          </a:p>
          <a:p>
            <a:r>
              <a:rPr lang="en-US" sz="1400" dirty="0" smtClean="0"/>
              <a:t>Centers for Disease Control and Prevention, (2012). Norovirus. Retrieved from 	</a:t>
            </a:r>
            <a:r>
              <a:rPr lang="en-US" sz="1400" dirty="0" smtClean="0">
                <a:hlinkClick r:id="rId3"/>
              </a:rPr>
              <a:t>http://www.cdc.gov/norovirus/about/overview.html</a:t>
            </a:r>
            <a:r>
              <a:rPr lang="en-US" sz="1400" dirty="0" smtClean="0"/>
              <a:t> </a:t>
            </a:r>
          </a:p>
          <a:p>
            <a:endParaRPr lang="en-US" sz="1400" dirty="0" smtClean="0"/>
          </a:p>
          <a:p>
            <a:r>
              <a:rPr lang="en-US" sz="1400" dirty="0" smtClean="0"/>
              <a:t>Foodborne Illness Database, (2012). Chipotle grill restaurant burritos 2008. </a:t>
            </a:r>
            <a:r>
              <a:rPr lang="en-US" sz="1400" dirty="0"/>
              <a:t>Retrieved from </a:t>
            </a:r>
            <a:r>
              <a:rPr lang="en-US" sz="1400" dirty="0" smtClean="0"/>
              <a:t>	</a:t>
            </a:r>
            <a:r>
              <a:rPr lang="en-US" sz="1400" dirty="0" smtClean="0">
                <a:hlinkClick r:id="rId4"/>
              </a:rPr>
              <a:t>http</a:t>
            </a:r>
            <a:r>
              <a:rPr lang="en-US" sz="1400" dirty="0">
                <a:hlinkClick r:id="rId4"/>
              </a:rPr>
              <a:t>://</a:t>
            </a:r>
            <a:r>
              <a:rPr lang="en-US" sz="1400" dirty="0" smtClean="0">
                <a:hlinkClick r:id="rId4"/>
              </a:rPr>
              <a:t>www.outbreakdatabase.com/details/chipotle-grill-restaurant-burritos-	2008</a:t>
            </a:r>
            <a:r>
              <a:rPr lang="en-US" sz="1400" dirty="0">
                <a:hlinkClick r:id="rId4"/>
              </a:rPr>
              <a:t>/?</a:t>
            </a:r>
            <a:r>
              <a:rPr lang="en-US" sz="1400" dirty="0" smtClean="0">
                <a:hlinkClick r:id="rId4"/>
              </a:rPr>
              <a:t>organism=</a:t>
            </a:r>
            <a:r>
              <a:rPr lang="en-US" sz="1400" dirty="0" smtClean="0">
                <a:hlinkClick r:id="rId4"/>
              </a:rPr>
              <a:t>Norovirus&amp;year</a:t>
            </a:r>
            <a:r>
              <a:rPr lang="en-US" sz="1400" dirty="0" smtClean="0">
                <a:hlinkClick r:id="rId4"/>
              </a:rPr>
              <a:t>=2008&amp;state=18&amp;month=4</a:t>
            </a:r>
            <a:r>
              <a:rPr lang="en-US" sz="1400" dirty="0" smtClean="0"/>
              <a:t> </a:t>
            </a:r>
          </a:p>
          <a:p>
            <a:endParaRPr lang="en-US" sz="1400" dirty="0"/>
          </a:p>
          <a:p>
            <a:r>
              <a:rPr lang="en-US" sz="1400" dirty="0" smtClean="0"/>
              <a:t>Payne, J. W., 2008. Ohio disease outbreak linked to Chipotle restaurant. </a:t>
            </a:r>
            <a:r>
              <a:rPr lang="en-US" sz="1400" dirty="0"/>
              <a:t>Retrieved from </a:t>
            </a:r>
            <a:r>
              <a:rPr lang="en-US" sz="1400" dirty="0" smtClean="0"/>
              <a:t>	</a:t>
            </a:r>
            <a:r>
              <a:rPr lang="en-US" sz="1400" dirty="0" smtClean="0">
                <a:hlinkClick r:id="rId5"/>
              </a:rPr>
              <a:t>http</a:t>
            </a:r>
            <a:r>
              <a:rPr lang="en-US" sz="1400" dirty="0">
                <a:hlinkClick r:id="rId5"/>
              </a:rPr>
              <a:t>://</a:t>
            </a:r>
            <a:r>
              <a:rPr lang="en-US" sz="1400" dirty="0" smtClean="0">
                <a:hlinkClick r:id="rId5"/>
              </a:rPr>
              <a:t>health.usnews.com/health-news/family-health/articles/2008/04/21/ohio-	disease-outbreak-linked-to-chipotle-restaurant</a:t>
            </a:r>
            <a:r>
              <a:rPr lang="en-US" sz="1400" dirty="0" smtClean="0"/>
              <a:t>    </a:t>
            </a:r>
            <a:endParaRPr lang="en-US" sz="1400" dirty="0"/>
          </a:p>
        </p:txBody>
      </p:sp>
      <p:sp>
        <p:nvSpPr>
          <p:cNvPr id="3" name="Title 2"/>
          <p:cNvSpPr>
            <a:spLocks noGrp="1"/>
          </p:cNvSpPr>
          <p:nvPr>
            <p:ph type="title"/>
          </p:nvPr>
        </p:nvSpPr>
        <p:spPr/>
        <p:txBody>
          <a:bodyPr/>
          <a:lstStyle/>
          <a:p>
            <a:r>
              <a:rPr lang="en-US" dirty="0" smtClean="0"/>
              <a:t>References</a:t>
            </a:r>
            <a:endParaRPr lang="en-US" dirty="0"/>
          </a:p>
        </p:txBody>
      </p:sp>
    </p:spTree>
    <p:extLst>
      <p:ext uri="{BB962C8B-B14F-4D97-AF65-F5344CB8AC3E}">
        <p14:creationId xmlns:p14="http://schemas.microsoft.com/office/powerpoint/2010/main" val="2140385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 April 2008, a large number of individuals starting getting sick with severe nausea, vomiting, and diarrhea in Kent, Ohio.</a:t>
            </a:r>
          </a:p>
          <a:p>
            <a:endParaRPr lang="en-US" dirty="0" smtClean="0"/>
          </a:p>
          <a:p>
            <a:r>
              <a:rPr lang="en-US" dirty="0" smtClean="0"/>
              <a:t>A large majority were Kent State University students.</a:t>
            </a:r>
          </a:p>
          <a:p>
            <a:endParaRPr lang="en-US" dirty="0" smtClean="0"/>
          </a:p>
          <a:p>
            <a:r>
              <a:rPr lang="en-US" dirty="0" smtClean="0"/>
              <a:t>With a large increase in cases, the local hospital notified the Kent City Health Department.  </a:t>
            </a:r>
          </a:p>
          <a:p>
            <a:endParaRPr lang="en-US" dirty="0"/>
          </a:p>
        </p:txBody>
      </p:sp>
      <p:sp>
        <p:nvSpPr>
          <p:cNvPr id="3" name="Title 2"/>
          <p:cNvSpPr>
            <a:spLocks noGrp="1"/>
          </p:cNvSpPr>
          <p:nvPr>
            <p:ph type="title"/>
          </p:nvPr>
        </p:nvSpPr>
        <p:spPr/>
        <p:txBody>
          <a:bodyPr/>
          <a:lstStyle/>
          <a:p>
            <a:r>
              <a:rPr lang="en-US" dirty="0" smtClean="0"/>
              <a:t>The Outbreak</a:t>
            </a:r>
            <a:endParaRPr lang="en-US" dirty="0"/>
          </a:p>
        </p:txBody>
      </p:sp>
    </p:spTree>
    <p:extLst>
      <p:ext uri="{BB962C8B-B14F-4D97-AF65-F5344CB8AC3E}">
        <p14:creationId xmlns:p14="http://schemas.microsoft.com/office/powerpoint/2010/main" val="11097636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Stool samples were collected from individuals and sent for testing at the Ohio Department of Health laboratory.</a:t>
            </a:r>
          </a:p>
          <a:p>
            <a:endParaRPr lang="en-US" dirty="0"/>
          </a:p>
          <a:p>
            <a:r>
              <a:rPr lang="en-US" dirty="0" smtClean="0"/>
              <a:t>Interviews were conducted by Kent health officials of affected individuals. </a:t>
            </a:r>
          </a:p>
          <a:p>
            <a:endParaRPr lang="en-US" dirty="0"/>
          </a:p>
          <a:p>
            <a:r>
              <a:rPr lang="en-US" dirty="0" smtClean="0"/>
              <a:t>A common theme from the interviews was haven ate at the Chipotle restaurant just off of Kent State University campus. </a:t>
            </a:r>
            <a:endParaRPr lang="en-US" dirty="0"/>
          </a:p>
        </p:txBody>
      </p:sp>
      <p:sp>
        <p:nvSpPr>
          <p:cNvPr id="3" name="Title 2"/>
          <p:cNvSpPr>
            <a:spLocks noGrp="1"/>
          </p:cNvSpPr>
          <p:nvPr>
            <p:ph type="title"/>
          </p:nvPr>
        </p:nvSpPr>
        <p:spPr/>
        <p:txBody>
          <a:bodyPr/>
          <a:lstStyle/>
          <a:p>
            <a:r>
              <a:rPr lang="en-US" dirty="0" smtClean="0"/>
              <a:t>The Investigation</a:t>
            </a:r>
            <a:endParaRPr lang="en-US" dirty="0"/>
          </a:p>
        </p:txBody>
      </p:sp>
    </p:spTree>
    <p:extLst>
      <p:ext uri="{BB962C8B-B14F-4D97-AF65-F5344CB8AC3E}">
        <p14:creationId xmlns:p14="http://schemas.microsoft.com/office/powerpoint/2010/main" val="24669278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Stool samples  revealed that the Norovirus Genotype G2 was the cause.</a:t>
            </a:r>
          </a:p>
          <a:p>
            <a:endParaRPr lang="en-US" dirty="0" smtClean="0"/>
          </a:p>
          <a:p>
            <a:r>
              <a:rPr lang="en-US" dirty="0" smtClean="0"/>
              <a:t>After further investigation it was determined that food contaminated with the Norovirus served from April 14</a:t>
            </a:r>
            <a:r>
              <a:rPr lang="en-US" baseline="30000" dirty="0" smtClean="0"/>
              <a:t>th</a:t>
            </a:r>
            <a:r>
              <a:rPr lang="en-US" dirty="0" smtClean="0"/>
              <a:t> though April 18</a:t>
            </a:r>
            <a:r>
              <a:rPr lang="en-US" baseline="30000" dirty="0" smtClean="0"/>
              <a:t>th</a:t>
            </a:r>
            <a:r>
              <a:rPr lang="en-US" dirty="0" smtClean="0"/>
              <a:t> at the Kent Chipotle was the source of the outbreak. </a:t>
            </a:r>
            <a:endParaRPr lang="en-US" dirty="0"/>
          </a:p>
        </p:txBody>
      </p:sp>
      <p:sp>
        <p:nvSpPr>
          <p:cNvPr id="3" name="Title 2"/>
          <p:cNvSpPr>
            <a:spLocks noGrp="1"/>
          </p:cNvSpPr>
          <p:nvPr>
            <p:ph type="title"/>
          </p:nvPr>
        </p:nvSpPr>
        <p:spPr/>
        <p:txBody>
          <a:bodyPr/>
          <a:lstStyle/>
          <a:p>
            <a:r>
              <a:rPr lang="en-US" dirty="0" smtClean="0"/>
              <a:t>What was the cause?</a:t>
            </a:r>
            <a:endParaRPr lang="en-US" dirty="0"/>
          </a:p>
        </p:txBody>
      </p:sp>
    </p:spTree>
    <p:extLst>
      <p:ext uri="{BB962C8B-B14F-4D97-AF65-F5344CB8AC3E}">
        <p14:creationId xmlns:p14="http://schemas.microsoft.com/office/powerpoint/2010/main" val="23014221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Chipotle restaurant was closed and food samples were collected from the restaurant for testing.</a:t>
            </a:r>
          </a:p>
          <a:p>
            <a:endParaRPr lang="en-US" dirty="0" smtClean="0"/>
          </a:p>
          <a:p>
            <a:r>
              <a:rPr lang="en-US" dirty="0" smtClean="0"/>
              <a:t>Leftover Chipotle food samples from affected individuals was also collected and tested.</a:t>
            </a:r>
          </a:p>
          <a:p>
            <a:endParaRPr lang="en-US" dirty="0" smtClean="0"/>
          </a:p>
          <a:p>
            <a:r>
              <a:rPr lang="en-US" dirty="0" smtClean="0"/>
              <a:t>All employees of the restaurant were also interviewed. </a:t>
            </a:r>
            <a:endParaRPr lang="en-US" dirty="0"/>
          </a:p>
        </p:txBody>
      </p:sp>
      <p:sp>
        <p:nvSpPr>
          <p:cNvPr id="3" name="Title 2"/>
          <p:cNvSpPr>
            <a:spLocks noGrp="1"/>
          </p:cNvSpPr>
          <p:nvPr>
            <p:ph type="title"/>
          </p:nvPr>
        </p:nvSpPr>
        <p:spPr/>
        <p:txBody>
          <a:bodyPr/>
          <a:lstStyle/>
          <a:p>
            <a:r>
              <a:rPr lang="en-US" dirty="0" smtClean="0"/>
              <a:t>Investigation Continued</a:t>
            </a:r>
            <a:endParaRPr lang="en-US" dirty="0"/>
          </a:p>
        </p:txBody>
      </p:sp>
    </p:spTree>
    <p:extLst>
      <p:ext uri="{BB962C8B-B14F-4D97-AF65-F5344CB8AC3E}">
        <p14:creationId xmlns:p14="http://schemas.microsoft.com/office/powerpoint/2010/main" val="32088383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u="sng" dirty="0" smtClean="0"/>
              <a:t>Total ill </a:t>
            </a:r>
            <a:r>
              <a:rPr lang="en-US" dirty="0" smtClean="0"/>
              <a:t>- 509 primary and secondary cases.</a:t>
            </a:r>
          </a:p>
          <a:p>
            <a:endParaRPr lang="en-US" dirty="0" smtClean="0"/>
          </a:p>
          <a:p>
            <a:r>
              <a:rPr lang="en-US" u="sng" dirty="0" smtClean="0"/>
              <a:t>Organism</a:t>
            </a:r>
            <a:r>
              <a:rPr lang="en-US" dirty="0" smtClean="0"/>
              <a:t> – Norovirus</a:t>
            </a:r>
          </a:p>
          <a:p>
            <a:endParaRPr lang="en-US" dirty="0" smtClean="0"/>
          </a:p>
          <a:p>
            <a:r>
              <a:rPr lang="en-US" u="sng" dirty="0" smtClean="0"/>
              <a:t>Source</a:t>
            </a:r>
            <a:r>
              <a:rPr lang="en-US" dirty="0" smtClean="0"/>
              <a:t> – contaminated food from a Chipotle restaurant.  No specific source was found.</a:t>
            </a:r>
          </a:p>
          <a:p>
            <a:endParaRPr lang="en-US" dirty="0" smtClean="0"/>
          </a:p>
          <a:p>
            <a:r>
              <a:rPr lang="en-US" dirty="0" smtClean="0"/>
              <a:t> No patients were hospitalized as a result of the outbreak.</a:t>
            </a:r>
            <a:endParaRPr lang="en-US" dirty="0"/>
          </a:p>
        </p:txBody>
      </p:sp>
      <p:sp>
        <p:nvSpPr>
          <p:cNvPr id="3" name="Title 2"/>
          <p:cNvSpPr>
            <a:spLocks noGrp="1"/>
          </p:cNvSpPr>
          <p:nvPr>
            <p:ph type="title"/>
          </p:nvPr>
        </p:nvSpPr>
        <p:spPr/>
        <p:txBody>
          <a:bodyPr/>
          <a:lstStyle/>
          <a:p>
            <a:r>
              <a:rPr lang="en-US" dirty="0" smtClean="0"/>
              <a:t>Results</a:t>
            </a:r>
            <a:endParaRPr lang="en-US" dirty="0"/>
          </a:p>
        </p:txBody>
      </p:sp>
    </p:spTree>
    <p:extLst>
      <p:ext uri="{BB962C8B-B14F-4D97-AF65-F5344CB8AC3E}">
        <p14:creationId xmlns:p14="http://schemas.microsoft.com/office/powerpoint/2010/main" val="12975165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Chipotle restaurant was closed. All food was thrown away and the restaurant was sanitized, including all cooking equipment. </a:t>
            </a:r>
          </a:p>
          <a:p>
            <a:endParaRPr lang="en-US" dirty="0" smtClean="0"/>
          </a:p>
          <a:p>
            <a:r>
              <a:rPr lang="en-US" dirty="0" smtClean="0"/>
              <a:t>The Restaurant was reopened with new employees from other Chipotle locations.</a:t>
            </a:r>
          </a:p>
          <a:p>
            <a:endParaRPr lang="en-US" dirty="0" smtClean="0"/>
          </a:p>
          <a:p>
            <a:r>
              <a:rPr lang="en-US" dirty="0" smtClean="0"/>
              <a:t>The cost of the outbreak to the Kent community was estimated to be between $130,000 and $305,000.</a:t>
            </a:r>
            <a:endParaRPr lang="en-US" dirty="0"/>
          </a:p>
        </p:txBody>
      </p:sp>
      <p:sp>
        <p:nvSpPr>
          <p:cNvPr id="3" name="Title 2"/>
          <p:cNvSpPr>
            <a:spLocks noGrp="1"/>
          </p:cNvSpPr>
          <p:nvPr>
            <p:ph type="title"/>
          </p:nvPr>
        </p:nvSpPr>
        <p:spPr/>
        <p:txBody>
          <a:bodyPr/>
          <a:lstStyle/>
          <a:p>
            <a:r>
              <a:rPr lang="en-US" dirty="0" smtClean="0"/>
              <a:t>Results Cont.</a:t>
            </a:r>
            <a:endParaRPr lang="en-US" dirty="0"/>
          </a:p>
        </p:txBody>
      </p:sp>
    </p:spTree>
    <p:extLst>
      <p:ext uri="{BB962C8B-B14F-4D97-AF65-F5344CB8AC3E}">
        <p14:creationId xmlns:p14="http://schemas.microsoft.com/office/powerpoint/2010/main" val="42234285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81200" y="2362200"/>
            <a:ext cx="5181600" cy="3810000"/>
          </a:xfrm>
        </p:spPr>
      </p:pic>
      <p:sp>
        <p:nvSpPr>
          <p:cNvPr id="3" name="Title 2"/>
          <p:cNvSpPr>
            <a:spLocks noGrp="1"/>
          </p:cNvSpPr>
          <p:nvPr>
            <p:ph type="title"/>
          </p:nvPr>
        </p:nvSpPr>
        <p:spPr/>
        <p:txBody>
          <a:bodyPr/>
          <a:lstStyle/>
          <a:p>
            <a:r>
              <a:rPr lang="en-US" dirty="0" smtClean="0"/>
              <a:t>Epidemiological Triangle</a:t>
            </a:r>
            <a:endParaRPr lang="en-US" dirty="0"/>
          </a:p>
        </p:txBody>
      </p:sp>
    </p:spTree>
    <p:extLst>
      <p:ext uri="{BB962C8B-B14F-4D97-AF65-F5344CB8AC3E}">
        <p14:creationId xmlns:p14="http://schemas.microsoft.com/office/powerpoint/2010/main" val="221482791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11168</TotalTime>
  <Words>1599</Words>
  <Application>Microsoft Office PowerPoint</Application>
  <PresentationFormat>On-screen Show (4:3)</PresentationFormat>
  <Paragraphs>171</Paragraphs>
  <Slides>27</Slides>
  <Notes>12</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Hardcover</vt:lpstr>
      <vt:lpstr>Kent, Ohio Norovirus Outbreak 2008</vt:lpstr>
      <vt:lpstr>Objectives</vt:lpstr>
      <vt:lpstr>The Outbreak</vt:lpstr>
      <vt:lpstr>The Investigation</vt:lpstr>
      <vt:lpstr>What was the cause?</vt:lpstr>
      <vt:lpstr>Investigation Continued</vt:lpstr>
      <vt:lpstr>Results</vt:lpstr>
      <vt:lpstr>Results Cont.</vt:lpstr>
      <vt:lpstr>Epidemiological Triangle</vt:lpstr>
      <vt:lpstr>Agent</vt:lpstr>
      <vt:lpstr>Host</vt:lpstr>
      <vt:lpstr>Environment</vt:lpstr>
      <vt:lpstr>Time</vt:lpstr>
      <vt:lpstr>How can we stop the spread of the Norovirus </vt:lpstr>
      <vt:lpstr>Norovirus</vt:lpstr>
      <vt:lpstr>It’s quiz time</vt:lpstr>
      <vt:lpstr>Answer</vt:lpstr>
      <vt:lpstr>Question</vt:lpstr>
      <vt:lpstr>Answer</vt:lpstr>
      <vt:lpstr>Question</vt:lpstr>
      <vt:lpstr>Answer</vt:lpstr>
      <vt:lpstr>Question</vt:lpstr>
      <vt:lpstr>Answer</vt:lpstr>
      <vt:lpstr>Question</vt:lpstr>
      <vt:lpstr>Answer</vt:lpstr>
      <vt:lpstr>Questions</vt:lpstr>
      <vt:lpstr>References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Ohio Norovirus Outbreak 2008</dc:title>
  <dc:creator>cobra kise</dc:creator>
  <cp:lastModifiedBy>cobra kise</cp:lastModifiedBy>
  <cp:revision>36</cp:revision>
  <dcterms:created xsi:type="dcterms:W3CDTF">2012-07-22T19:54:52Z</dcterms:created>
  <dcterms:modified xsi:type="dcterms:W3CDTF">2012-07-30T14:03:52Z</dcterms:modified>
</cp:coreProperties>
</file>