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8"/>
  </p:notesMasterIdLst>
  <p:sldIdLst>
    <p:sldId id="256" r:id="rId2"/>
    <p:sldId id="257" r:id="rId3"/>
    <p:sldId id="285" r:id="rId4"/>
    <p:sldId id="258" r:id="rId5"/>
    <p:sldId id="286" r:id="rId6"/>
    <p:sldId id="259" r:id="rId7"/>
    <p:sldId id="288" r:id="rId8"/>
    <p:sldId id="283" r:id="rId9"/>
    <p:sldId id="280" r:id="rId10"/>
    <p:sldId id="281" r:id="rId11"/>
    <p:sldId id="262" r:id="rId12"/>
    <p:sldId id="263" r:id="rId13"/>
    <p:sldId id="264" r:id="rId14"/>
    <p:sldId id="287" r:id="rId15"/>
    <p:sldId id="267" r:id="rId16"/>
    <p:sldId id="266" r:id="rId17"/>
    <p:sldId id="268" r:id="rId18"/>
    <p:sldId id="270" r:id="rId19"/>
    <p:sldId id="278" r:id="rId20"/>
    <p:sldId id="273" r:id="rId21"/>
    <p:sldId id="274" r:id="rId22"/>
    <p:sldId id="271" r:id="rId23"/>
    <p:sldId id="272" r:id="rId24"/>
    <p:sldId id="276" r:id="rId25"/>
    <p:sldId id="277" r:id="rId26"/>
    <p:sldId id="282"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824" y="-35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Budget</c:v>
                </c:pt>
              </c:strCache>
            </c:strRef>
          </c:tx>
          <c:dPt>
            <c:idx val="0"/>
            <c:bubble3D val="0"/>
            <c:spPr>
              <a:gradFill rotWithShape="1">
                <a:gsLst>
                  <a:gs pos="0">
                    <a:schemeClr val="accent6">
                      <a:shade val="51000"/>
                      <a:satMod val="130000"/>
                    </a:schemeClr>
                  </a:gs>
                  <a:gs pos="80000">
                    <a:schemeClr val="accent6">
                      <a:shade val="93000"/>
                      <a:satMod val="130000"/>
                    </a:schemeClr>
                  </a:gs>
                  <a:gs pos="100000">
                    <a:schemeClr val="accent6">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dPt>
          <c:dPt>
            <c:idx val="1"/>
            <c:bubble3D val="0"/>
            <c:spPr>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dPt>
          <c:dPt>
            <c:idx val="2"/>
            <c:bubble3D val="0"/>
            <c:spPr>
              <a:gradFill rotWithShape="1">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dPt>
          <c:dPt>
            <c:idx val="3"/>
            <c:bubble3D val="0"/>
            <c:spPr>
              <a:gradFill rotWithShape="1">
                <a:gsLst>
                  <a:gs pos="0">
                    <a:schemeClr val="accent4">
                      <a:shade val="51000"/>
                      <a:satMod val="130000"/>
                    </a:schemeClr>
                  </a:gs>
                  <a:gs pos="80000">
                    <a:schemeClr val="accent4">
                      <a:shade val="93000"/>
                      <a:satMod val="130000"/>
                    </a:schemeClr>
                  </a:gs>
                  <a:gs pos="100000">
                    <a:schemeClr val="accent4">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dPt>
          <c:dPt>
            <c:idx val="4"/>
            <c:bubble3D val="0"/>
            <c:spPr>
              <a:gradFill rotWithShape="1">
                <a:gsLst>
                  <a:gs pos="0">
                    <a:schemeClr val="accent5">
                      <a:shade val="51000"/>
                      <a:satMod val="130000"/>
                    </a:schemeClr>
                  </a:gs>
                  <a:gs pos="80000">
                    <a:schemeClr val="accent5">
                      <a:shade val="93000"/>
                      <a:satMod val="130000"/>
                    </a:schemeClr>
                  </a:gs>
                  <a:gs pos="100000">
                    <a:schemeClr val="accent5">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dPt>
          <c:dLbls>
            <c:dLbl>
              <c:idx val="0"/>
              <c:layout/>
              <c:tx>
                <c:rich>
                  <a:bodyPr/>
                  <a:lstStyle/>
                  <a:p>
                    <a:r>
                      <a:rPr lang="en-US" smtClean="0"/>
                      <a:t>6000</a:t>
                    </a:r>
                    <a:endParaRPr lang="en-US"/>
                  </a:p>
                </c:rich>
              </c:tx>
              <c:showLegendKey val="0"/>
              <c:showVal val="1"/>
              <c:showCatName val="0"/>
              <c:showSerName val="0"/>
              <c:showPercent val="0"/>
              <c:showBubbleSize val="0"/>
            </c:dLbl>
            <c:txPr>
              <a:bodyPr/>
              <a:lstStyle/>
              <a:p>
                <a:pPr>
                  <a:defRPr sz="1400">
                    <a:latin typeface="Verdana" pitchFamily="34" charset="0"/>
                    <a:ea typeface="Verdana" pitchFamily="34" charset="0"/>
                    <a:cs typeface="Verdana" pitchFamily="34" charset="0"/>
                  </a:defRPr>
                </a:pPr>
                <a:endParaRPr lang="en-US"/>
              </a:p>
            </c:txPr>
            <c:showLegendKey val="0"/>
            <c:showVal val="1"/>
            <c:showCatName val="0"/>
            <c:showSerName val="0"/>
            <c:showPercent val="0"/>
            <c:showBubbleSize val="0"/>
            <c:showLeaderLines val="1"/>
          </c:dLbls>
          <c:cat>
            <c:strRef>
              <c:f>Sheet1!$A$2:$A$4</c:f>
              <c:strCache>
                <c:ptCount val="3"/>
                <c:pt idx="0">
                  <c:v>Personnel</c:v>
                </c:pt>
                <c:pt idx="1">
                  <c:v>New equipment</c:v>
                </c:pt>
                <c:pt idx="2">
                  <c:v>Training materials</c:v>
                </c:pt>
              </c:strCache>
            </c:strRef>
          </c:cat>
          <c:val>
            <c:numRef>
              <c:f>Sheet1!$B$2:$B$4</c:f>
              <c:numCache>
                <c:formatCode>General</c:formatCode>
                <c:ptCount val="3"/>
                <c:pt idx="0">
                  <c:v>8000</c:v>
                </c:pt>
                <c:pt idx="1">
                  <c:v>5000</c:v>
                </c:pt>
                <c:pt idx="2">
                  <c:v>500</c:v>
                </c:pt>
              </c:numCache>
            </c:numRef>
          </c:val>
        </c:ser>
        <c:dLbls>
          <c:showLegendKey val="0"/>
          <c:showVal val="0"/>
          <c:showCatName val="0"/>
          <c:showSerName val="0"/>
          <c:showPercent val="0"/>
          <c:showBubbleSize val="0"/>
          <c:showLeaderLines val="1"/>
        </c:dLbls>
        <c:firstSliceAng val="0"/>
      </c:pieChart>
    </c:plotArea>
    <c:legend>
      <c:legendPos val="r"/>
      <c:layout>
        <c:manualLayout>
          <c:xMode val="edge"/>
          <c:yMode val="edge"/>
          <c:x val="0.73225247885680955"/>
          <c:y val="0.37131564555779145"/>
          <c:w val="0.22916727422961022"/>
          <c:h val="0.32386915222920126"/>
        </c:manualLayout>
      </c:layout>
      <c:overlay val="0"/>
      <c:txPr>
        <a:bodyPr/>
        <a:lstStyle/>
        <a:p>
          <a:pPr>
            <a:defRPr sz="1800" baseline="0">
              <a:latin typeface="Arial Narrow" pitchFamily="34" charset="0"/>
            </a:defRPr>
          </a:pPr>
          <a:endParaRPr lang="en-US"/>
        </a:p>
      </c:txPr>
    </c:legend>
    <c:plotVisOnly val="1"/>
    <c:dispBlanksAs val="gap"/>
    <c:showDLblsOverMax val="0"/>
  </c:chart>
  <c:spPr>
    <a:ln>
      <a:noFill/>
    </a:ln>
  </c:sp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3C82B03-90D6-4D20-9C38-FD592806DD5E}" type="datetimeFigureOut">
              <a:rPr lang="en-US" smtClean="0"/>
              <a:t>5/21/2012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AFEA066-020B-4B55-A82B-D37D8595125D}" type="slidenum">
              <a:rPr lang="en-US" smtClean="0"/>
              <a:t>‹#›</a:t>
            </a:fld>
            <a:endParaRPr lang="en-US"/>
          </a:p>
        </p:txBody>
      </p:sp>
    </p:spTree>
    <p:extLst>
      <p:ext uri="{BB962C8B-B14F-4D97-AF65-F5344CB8AC3E}">
        <p14:creationId xmlns:p14="http://schemas.microsoft.com/office/powerpoint/2010/main" val="36977748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AFEA066-020B-4B55-A82B-D37D8595125D}" type="slidenum">
              <a:rPr lang="en-US" smtClean="0"/>
              <a:t>4</a:t>
            </a:fld>
            <a:endParaRPr lang="en-US"/>
          </a:p>
        </p:txBody>
      </p:sp>
    </p:spTree>
    <p:extLst>
      <p:ext uri="{BB962C8B-B14F-4D97-AF65-F5344CB8AC3E}">
        <p14:creationId xmlns:p14="http://schemas.microsoft.com/office/powerpoint/2010/main" val="37083848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r>
              <a:rPr lang="en-US" sz="2000" dirty="0" smtClean="0"/>
              <a:t>Consist of maintaining the nurses &amp; medical technicians in-depth knowledge of aerospace physiology acquired in basic flight school &amp; mission preparedness/management</a:t>
            </a:r>
          </a:p>
          <a:p>
            <a:pPr lvl="1"/>
            <a:endParaRPr lang="en-US" sz="2000" dirty="0" smtClean="0"/>
          </a:p>
          <a:p>
            <a:pPr lvl="1"/>
            <a:r>
              <a:rPr lang="en-US" sz="2000" dirty="0" smtClean="0"/>
              <a:t>Training is overseen by a cadre of instructor flight nurses and medical technicians</a:t>
            </a:r>
          </a:p>
          <a:p>
            <a:pPr lvl="1"/>
            <a:r>
              <a:rPr lang="en-US" sz="2000" dirty="0" smtClean="0"/>
              <a:t>The aircrew cadre assessing clinical skill applicability are other registered nurses  or  technicians of various specialties, </a:t>
            </a:r>
            <a:r>
              <a:rPr lang="en-US" sz="2000" i="1" dirty="0" smtClean="0"/>
              <a:t>verses</a:t>
            </a:r>
            <a:r>
              <a:rPr lang="en-US" sz="2000" dirty="0" smtClean="0"/>
              <a:t>  oversight from an advanced practice flight nurse specialized in disaster preparedness</a:t>
            </a:r>
          </a:p>
          <a:p>
            <a:endParaRPr lang="en-US" dirty="0"/>
          </a:p>
        </p:txBody>
      </p:sp>
      <p:sp>
        <p:nvSpPr>
          <p:cNvPr id="4" name="Slide Number Placeholder 3"/>
          <p:cNvSpPr>
            <a:spLocks noGrp="1"/>
          </p:cNvSpPr>
          <p:nvPr>
            <p:ph type="sldNum" sz="quarter" idx="10"/>
          </p:nvPr>
        </p:nvSpPr>
        <p:spPr/>
        <p:txBody>
          <a:bodyPr/>
          <a:lstStyle/>
          <a:p>
            <a:fld id="{2AFEA066-020B-4B55-A82B-D37D8595125D}" type="slidenum">
              <a:rPr lang="en-US" smtClean="0"/>
              <a:t>8</a:t>
            </a:fld>
            <a:endParaRPr lang="en-US"/>
          </a:p>
        </p:txBody>
      </p:sp>
    </p:spTree>
    <p:extLst>
      <p:ext uri="{BB962C8B-B14F-4D97-AF65-F5344CB8AC3E}">
        <p14:creationId xmlns:p14="http://schemas.microsoft.com/office/powerpoint/2010/main" val="20543330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7932513D-726E-4606-B0DE-3FB37545BFD3}" type="datetimeFigureOut">
              <a:rPr lang="en-US" smtClean="0"/>
              <a:t>5/21/2012</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57480A68-71AB-4AEC-A635-E0F034DEE985}" type="slidenum">
              <a:rPr lang="en-US" smtClean="0"/>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932513D-726E-4606-B0DE-3FB37545BFD3}" type="datetimeFigureOut">
              <a:rPr lang="en-US" smtClean="0"/>
              <a:t>5/21/2012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480A68-71AB-4AEC-A635-E0F034DEE98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932513D-726E-4606-B0DE-3FB37545BFD3}" type="datetimeFigureOut">
              <a:rPr lang="en-US" smtClean="0"/>
              <a:t>5/21/2012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480A68-71AB-4AEC-A635-E0F034DEE98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932513D-726E-4606-B0DE-3FB37545BFD3}" type="datetimeFigureOut">
              <a:rPr lang="en-US" smtClean="0"/>
              <a:t>5/21/2012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480A68-71AB-4AEC-A635-E0F034DEE98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7932513D-726E-4606-B0DE-3FB37545BFD3}" type="datetimeFigureOut">
              <a:rPr lang="en-US" smtClean="0"/>
              <a:t>5/21/2012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57480A68-71AB-4AEC-A635-E0F034DEE985}"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932513D-726E-4606-B0DE-3FB37545BFD3}" type="datetimeFigureOut">
              <a:rPr lang="en-US" smtClean="0"/>
              <a:t>5/21/2012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480A68-71AB-4AEC-A635-E0F034DEE98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7932513D-726E-4606-B0DE-3FB37545BFD3}" type="datetimeFigureOut">
              <a:rPr lang="en-US" smtClean="0"/>
              <a:t>5/21/2012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480A68-71AB-4AEC-A635-E0F034DEE98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932513D-726E-4606-B0DE-3FB37545BFD3}" type="datetimeFigureOut">
              <a:rPr lang="en-US" smtClean="0"/>
              <a:t>5/21/2012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480A68-71AB-4AEC-A635-E0F034DEE98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932513D-726E-4606-B0DE-3FB37545BFD3}" type="datetimeFigureOut">
              <a:rPr lang="en-US" smtClean="0"/>
              <a:t>5/21/2012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7480A68-71AB-4AEC-A635-E0F034DEE98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932513D-726E-4606-B0DE-3FB37545BFD3}" type="datetimeFigureOut">
              <a:rPr lang="en-US" smtClean="0"/>
              <a:t>5/21/2012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480A68-71AB-4AEC-A635-E0F034DEE985}"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932513D-726E-4606-B0DE-3FB37545BFD3}" type="datetimeFigureOut">
              <a:rPr lang="en-US" smtClean="0"/>
              <a:t>5/21/2012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480A68-71AB-4AEC-A635-E0F034DEE985}"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7932513D-726E-4606-B0DE-3FB37545BFD3}" type="datetimeFigureOut">
              <a:rPr lang="en-US" smtClean="0"/>
              <a:t>5/21/2012</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57480A68-71AB-4AEC-A635-E0F034DEE985}"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solidFill>
                  <a:schemeClr val="bg1"/>
                </a:solidFill>
              </a:rPr>
              <a:t>PRE-EXPOSURE CLINICAL TRAUMA TRAINING FOR AEROMEDICAL EVACUATION PERSONNEL</a:t>
            </a:r>
            <a:endParaRPr lang="en-US" dirty="0">
              <a:solidFill>
                <a:schemeClr val="bg1"/>
              </a:solidFill>
            </a:endParaRPr>
          </a:p>
        </p:txBody>
      </p:sp>
      <p:sp>
        <p:nvSpPr>
          <p:cNvPr id="3" name="Subtitle 2"/>
          <p:cNvSpPr>
            <a:spLocks noGrp="1"/>
          </p:cNvSpPr>
          <p:nvPr>
            <p:ph type="subTitle" idx="1"/>
          </p:nvPr>
        </p:nvSpPr>
        <p:spPr/>
        <p:txBody>
          <a:bodyPr>
            <a:normAutofit fontScale="85000" lnSpcReduction="10000"/>
          </a:bodyPr>
          <a:lstStyle/>
          <a:p>
            <a:r>
              <a:rPr lang="en-US" dirty="0" smtClean="0"/>
              <a:t>Shawn Kise, RN, BSN</a:t>
            </a:r>
          </a:p>
          <a:p>
            <a:r>
              <a:rPr lang="en-US" dirty="0" smtClean="0"/>
              <a:t>Whitney Dunbar, RN, BSN</a:t>
            </a:r>
          </a:p>
          <a:p>
            <a:r>
              <a:rPr lang="en-US" dirty="0" smtClean="0"/>
              <a:t>Kathy Sizemore, RN, BSN, CCRN</a:t>
            </a:r>
          </a:p>
          <a:p>
            <a:r>
              <a:rPr lang="en-US" dirty="0" smtClean="0"/>
              <a:t>SUSAN M. PARDA-WATTERS, Maj, USAF, NC, SFN</a:t>
            </a:r>
            <a:endParaRPr lang="en-US" dirty="0"/>
          </a:p>
        </p:txBody>
      </p:sp>
    </p:spTree>
    <p:extLst>
      <p:ext uri="{BB962C8B-B14F-4D97-AF65-F5344CB8AC3E}">
        <p14:creationId xmlns:p14="http://schemas.microsoft.com/office/powerpoint/2010/main" val="5772465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143000"/>
            <a:ext cx="8915400" cy="5486400"/>
          </a:xfrm>
        </p:spPr>
        <p:txBody>
          <a:bodyPr>
            <a:noAutofit/>
          </a:bodyPr>
          <a:lstStyle/>
          <a:p>
            <a:r>
              <a:rPr lang="en-US" sz="2400" dirty="0" smtClean="0"/>
              <a:t>Pre-exposing AE crews to </a:t>
            </a:r>
            <a:r>
              <a:rPr lang="en-US" sz="2400" dirty="0"/>
              <a:t>traumatically injured patients may help minimize the </a:t>
            </a:r>
            <a:r>
              <a:rPr lang="en-US" sz="2400" dirty="0" smtClean="0"/>
              <a:t>“SHOCK” </a:t>
            </a:r>
            <a:r>
              <a:rPr lang="en-US" sz="2400" dirty="0"/>
              <a:t>of a first time exposure </a:t>
            </a:r>
            <a:r>
              <a:rPr lang="en-US" sz="2400" dirty="0" smtClean="0"/>
              <a:t>to the traumatically injured</a:t>
            </a:r>
            <a:endParaRPr lang="en-US" sz="2400" dirty="0"/>
          </a:p>
          <a:p>
            <a:endParaRPr lang="en-US" sz="800" dirty="0" smtClean="0"/>
          </a:p>
          <a:p>
            <a:r>
              <a:rPr lang="en-US" sz="2400" dirty="0" smtClean="0"/>
              <a:t>Psychologically </a:t>
            </a:r>
            <a:r>
              <a:rPr lang="en-US" sz="2400" dirty="0"/>
              <a:t>acclimating </a:t>
            </a:r>
            <a:r>
              <a:rPr lang="en-US" sz="2400" dirty="0" smtClean="0"/>
              <a:t>AE </a:t>
            </a:r>
            <a:r>
              <a:rPr lang="en-US" sz="2400" dirty="0"/>
              <a:t>crews </a:t>
            </a:r>
            <a:r>
              <a:rPr lang="en-US" sz="2400" dirty="0" smtClean="0"/>
              <a:t> to clinical </a:t>
            </a:r>
            <a:r>
              <a:rPr lang="en-US" sz="2400" dirty="0"/>
              <a:t>training designed </a:t>
            </a:r>
            <a:r>
              <a:rPr lang="en-US" sz="2400" dirty="0" smtClean="0"/>
              <a:t> specifically ISO caring for </a:t>
            </a:r>
            <a:r>
              <a:rPr lang="en-US" sz="2400" dirty="0"/>
              <a:t>traumatically injured patients </a:t>
            </a:r>
            <a:r>
              <a:rPr lang="en-US" sz="2400" dirty="0" smtClean="0"/>
              <a:t>enroute  may:	</a:t>
            </a:r>
          </a:p>
          <a:p>
            <a:pPr lvl="1"/>
            <a:r>
              <a:rPr lang="en-US" b="1" dirty="0" smtClean="0"/>
              <a:t>Heighten crews </a:t>
            </a:r>
            <a:r>
              <a:rPr lang="en-US" b="1" dirty="0"/>
              <a:t>clinical competency skills </a:t>
            </a:r>
          </a:p>
          <a:p>
            <a:pPr lvl="1"/>
            <a:r>
              <a:rPr lang="en-US" b="1" dirty="0" smtClean="0"/>
              <a:t>Possibly </a:t>
            </a:r>
            <a:r>
              <a:rPr lang="en-US" b="1" dirty="0"/>
              <a:t>minimize mental health </a:t>
            </a:r>
            <a:r>
              <a:rPr lang="en-US" b="1" dirty="0" smtClean="0"/>
              <a:t>disorders</a:t>
            </a:r>
          </a:p>
          <a:p>
            <a:endParaRPr lang="en-US" sz="800" dirty="0" smtClean="0"/>
          </a:p>
          <a:p>
            <a:r>
              <a:rPr lang="en-US" sz="2400" dirty="0" smtClean="0"/>
              <a:t>The practice </a:t>
            </a:r>
            <a:r>
              <a:rPr lang="en-US" sz="2400" dirty="0"/>
              <a:t>change is utilizing the newly appointed </a:t>
            </a:r>
            <a:r>
              <a:rPr lang="en-US" sz="2400" dirty="0" smtClean="0"/>
              <a:t>APN/FN </a:t>
            </a:r>
            <a:r>
              <a:rPr lang="en-US" sz="2400" dirty="0"/>
              <a:t>disaster specialist to design and manage a pre-exposure clinical training in </a:t>
            </a:r>
            <a:r>
              <a:rPr lang="en-US" sz="2400" dirty="0" smtClean="0"/>
              <a:t>AE squadrons </a:t>
            </a:r>
            <a:r>
              <a:rPr lang="en-US" sz="2400" dirty="0"/>
              <a:t>by developing specific types of trauma/injuries seen in current operations as means to acclimate all FN/AET to the types of severe injuries they will encounter in order to minimize mental health disorders </a:t>
            </a:r>
            <a:r>
              <a:rPr lang="en-US" sz="2400" dirty="0" smtClean="0"/>
              <a:t> </a:t>
            </a:r>
            <a:endParaRPr lang="en-US" sz="2400" dirty="0"/>
          </a:p>
        </p:txBody>
      </p:sp>
      <p:sp>
        <p:nvSpPr>
          <p:cNvPr id="4" name="Title 1"/>
          <p:cNvSpPr>
            <a:spLocks noGrp="1"/>
          </p:cNvSpPr>
          <p:nvPr>
            <p:ph type="title"/>
          </p:nvPr>
        </p:nvSpPr>
        <p:spPr>
          <a:xfrm>
            <a:off x="457200" y="152400"/>
            <a:ext cx="8229600" cy="1219200"/>
          </a:xfrm>
        </p:spPr>
        <p:txBody>
          <a:bodyPr>
            <a:normAutofit fontScale="90000"/>
          </a:bodyPr>
          <a:lstStyle/>
          <a:p>
            <a:r>
              <a:rPr lang="en-US" dirty="0" smtClean="0">
                <a:solidFill>
                  <a:schemeClr val="bg1"/>
                </a:solidFill>
              </a:rPr>
              <a:t>PRACTICE CHANGE INTERVENTION</a:t>
            </a:r>
            <a:br>
              <a:rPr lang="en-US" dirty="0" smtClean="0">
                <a:solidFill>
                  <a:schemeClr val="bg1"/>
                </a:solidFill>
              </a:rPr>
            </a:br>
            <a:r>
              <a:rPr lang="en-US" dirty="0">
                <a:solidFill>
                  <a:schemeClr val="bg1"/>
                </a:solidFill>
              </a:rPr>
              <a:t>PRE-EXPOSURE TRANING</a:t>
            </a:r>
            <a:br>
              <a:rPr lang="en-US" dirty="0">
                <a:solidFill>
                  <a:schemeClr val="bg1"/>
                </a:solidFill>
              </a:rPr>
            </a:br>
            <a:endParaRPr lang="en-US" dirty="0">
              <a:solidFill>
                <a:schemeClr val="bg1"/>
              </a:solidFill>
            </a:endParaRPr>
          </a:p>
        </p:txBody>
      </p:sp>
    </p:spTree>
    <p:extLst>
      <p:ext uri="{BB962C8B-B14F-4D97-AF65-F5344CB8AC3E}">
        <p14:creationId xmlns:p14="http://schemas.microsoft.com/office/powerpoint/2010/main" val="71816224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76200"/>
            <a:ext cx="8839200" cy="1143000"/>
          </a:xfrm>
        </p:spPr>
        <p:txBody>
          <a:bodyPr>
            <a:normAutofit fontScale="90000"/>
          </a:bodyPr>
          <a:lstStyle/>
          <a:p>
            <a:r>
              <a:rPr lang="en-US" dirty="0" smtClean="0">
                <a:solidFill>
                  <a:schemeClr val="bg1"/>
                </a:solidFill>
              </a:rPr>
              <a:t>SYNTHESIS OF PROBLEM TO BE CHANGED</a:t>
            </a:r>
            <a:endParaRPr lang="en-US" dirty="0">
              <a:solidFill>
                <a:schemeClr val="bg1"/>
              </a:solidFill>
            </a:endParaRPr>
          </a:p>
        </p:txBody>
      </p:sp>
      <p:sp>
        <p:nvSpPr>
          <p:cNvPr id="3" name="Content Placeholder 2"/>
          <p:cNvSpPr>
            <a:spLocks noGrp="1"/>
          </p:cNvSpPr>
          <p:nvPr>
            <p:ph idx="1"/>
          </p:nvPr>
        </p:nvSpPr>
        <p:spPr>
          <a:xfrm>
            <a:off x="457200" y="1371600"/>
            <a:ext cx="8229600" cy="4876800"/>
          </a:xfrm>
        </p:spPr>
        <p:txBody>
          <a:bodyPr>
            <a:normAutofit/>
          </a:bodyPr>
          <a:lstStyle/>
          <a:p>
            <a:r>
              <a:rPr lang="en-US" dirty="0" smtClean="0"/>
              <a:t>Air </a:t>
            </a:r>
            <a:r>
              <a:rPr lang="en-US" dirty="0"/>
              <a:t>Mobility Command (AMC) leadership has recently included AE members in the “high risk” category due to high levels of occupational stressors which, not only effects them personally, but will also hinder their clinical performance that impacts patient care and </a:t>
            </a:r>
            <a:r>
              <a:rPr lang="en-US" dirty="0" smtClean="0"/>
              <a:t>safety</a:t>
            </a:r>
          </a:p>
          <a:p>
            <a:pPr marL="137160" indent="0">
              <a:buNone/>
            </a:pPr>
            <a:endParaRPr lang="en-US" sz="800" dirty="0" smtClean="0"/>
          </a:p>
          <a:p>
            <a:r>
              <a:rPr lang="en-US" dirty="0" smtClean="0"/>
              <a:t>As a result of repeated exposure to high levels of occupational stressors, a study has been designed to identify occupational stressors in AE personnel</a:t>
            </a:r>
          </a:p>
          <a:p>
            <a:endParaRPr lang="en-US" sz="800" dirty="0" smtClean="0"/>
          </a:p>
          <a:p>
            <a:r>
              <a:rPr lang="en-US" dirty="0" smtClean="0"/>
              <a:t>Lack of a specialty clinical training among AE squadrons</a:t>
            </a:r>
          </a:p>
          <a:p>
            <a:endParaRPr lang="en-US" dirty="0"/>
          </a:p>
        </p:txBody>
      </p:sp>
    </p:spTree>
    <p:extLst>
      <p:ext uri="{BB962C8B-B14F-4D97-AF65-F5344CB8AC3E}">
        <p14:creationId xmlns:p14="http://schemas.microsoft.com/office/powerpoint/2010/main" val="188964952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lstStyle/>
          <a:p>
            <a:r>
              <a:rPr lang="en-US" dirty="0" smtClean="0">
                <a:solidFill>
                  <a:schemeClr val="bg1"/>
                </a:solidFill>
              </a:rPr>
              <a:t>PRACTICE CHANGE TEAM</a:t>
            </a:r>
            <a:endParaRPr lang="en-US" dirty="0">
              <a:solidFill>
                <a:schemeClr val="bg1"/>
              </a:solidFill>
            </a:endParaRPr>
          </a:p>
        </p:txBody>
      </p:sp>
      <p:sp>
        <p:nvSpPr>
          <p:cNvPr id="3" name="Content Placeholder 2"/>
          <p:cNvSpPr>
            <a:spLocks noGrp="1"/>
          </p:cNvSpPr>
          <p:nvPr>
            <p:ph idx="1"/>
          </p:nvPr>
        </p:nvSpPr>
        <p:spPr>
          <a:xfrm>
            <a:off x="152400" y="1066800"/>
            <a:ext cx="8763000" cy="5181600"/>
          </a:xfrm>
        </p:spPr>
        <p:txBody>
          <a:bodyPr>
            <a:normAutofit/>
          </a:bodyPr>
          <a:lstStyle/>
          <a:p>
            <a:r>
              <a:rPr lang="en-US" b="1" u="sng" dirty="0" smtClean="0"/>
              <a:t>KEY PLANNERS </a:t>
            </a:r>
            <a:r>
              <a:rPr lang="en-US" dirty="0" smtClean="0"/>
              <a:t>– Clinical nurse specialist/Flight nurse disaster prepared (WSU grads), current CNS embedded at AE/SQ, AMC senior nurse and AF Chief Nurse </a:t>
            </a:r>
          </a:p>
          <a:p>
            <a:r>
              <a:rPr lang="en-US" b="1" u="sng" dirty="0" smtClean="0"/>
              <a:t>KEY IMPLENTERS </a:t>
            </a:r>
            <a:r>
              <a:rPr lang="en-US" dirty="0" smtClean="0"/>
              <a:t>- </a:t>
            </a:r>
            <a:r>
              <a:rPr lang="en-US" dirty="0"/>
              <a:t>Clinical nurse specialist/Flight nurse disaster prepared, flight nurses and technicians that are assigned to </a:t>
            </a:r>
            <a:r>
              <a:rPr lang="en-US" dirty="0" smtClean="0"/>
              <a:t>education &amp; training </a:t>
            </a:r>
          </a:p>
          <a:p>
            <a:r>
              <a:rPr lang="en-US" b="1" u="sng" dirty="0" smtClean="0"/>
              <a:t>STAKEHOLDERS</a:t>
            </a:r>
            <a:r>
              <a:rPr lang="en-US" dirty="0" smtClean="0"/>
              <a:t> – </a:t>
            </a:r>
            <a:r>
              <a:rPr lang="en-US" dirty="0"/>
              <a:t>Department of Defense (DoD), </a:t>
            </a:r>
            <a:r>
              <a:rPr lang="en-US" dirty="0" smtClean="0"/>
              <a:t>U.S. Air Force leadership, </a:t>
            </a:r>
            <a:r>
              <a:rPr lang="en-US" dirty="0"/>
              <a:t>Veterans </a:t>
            </a:r>
            <a:r>
              <a:rPr lang="en-US" dirty="0" smtClean="0"/>
              <a:t>Administration (VA), Tricare, AE personnel, families &amp; friends of the AE personnel</a:t>
            </a:r>
          </a:p>
          <a:p>
            <a:r>
              <a:rPr lang="en-US" b="1" u="sng" dirty="0" smtClean="0"/>
              <a:t>OUTSIDE AGENCIES </a:t>
            </a:r>
            <a:r>
              <a:rPr lang="en-US" dirty="0" smtClean="0"/>
              <a:t>- </a:t>
            </a:r>
            <a:r>
              <a:rPr lang="en-US" dirty="0"/>
              <a:t>United States Air Force School of Aerospace Medicine (USAFSAM) </a:t>
            </a:r>
            <a:r>
              <a:rPr lang="en-US" dirty="0" smtClean="0"/>
              <a:t>, Wright State University</a:t>
            </a:r>
            <a:endParaRPr lang="en-US" dirty="0"/>
          </a:p>
        </p:txBody>
      </p:sp>
    </p:spTree>
    <p:extLst>
      <p:ext uri="{BB962C8B-B14F-4D97-AF65-F5344CB8AC3E}">
        <p14:creationId xmlns:p14="http://schemas.microsoft.com/office/powerpoint/2010/main" val="110766857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solidFill>
              </a:rPr>
              <a:t>CRITICAL APPRASIAL OF EVIDENCE</a:t>
            </a:r>
            <a:endParaRPr lang="en-US" dirty="0">
              <a:solidFill>
                <a:schemeClr val="bg1"/>
              </a:solidFill>
            </a:endParaRPr>
          </a:p>
        </p:txBody>
      </p:sp>
      <p:sp>
        <p:nvSpPr>
          <p:cNvPr id="3" name="Content Placeholder 2"/>
          <p:cNvSpPr>
            <a:spLocks noGrp="1"/>
          </p:cNvSpPr>
          <p:nvPr>
            <p:ph idx="1"/>
          </p:nvPr>
        </p:nvSpPr>
        <p:spPr/>
        <p:txBody>
          <a:bodyPr>
            <a:normAutofit/>
          </a:bodyPr>
          <a:lstStyle/>
          <a:p>
            <a:r>
              <a:rPr lang="en-US" dirty="0" smtClean="0"/>
              <a:t>SCHEME TO DETERMINE STRENGTH </a:t>
            </a:r>
            <a:endParaRPr lang="en-US" dirty="0"/>
          </a:p>
          <a:p>
            <a:pPr lvl="1"/>
            <a:r>
              <a:rPr lang="en-US" sz="2800" dirty="0"/>
              <a:t>Recurrent themes from </a:t>
            </a:r>
            <a:r>
              <a:rPr lang="en-US" sz="2800" dirty="0" smtClean="0"/>
              <a:t>authors</a:t>
            </a:r>
          </a:p>
          <a:p>
            <a:pPr marL="585216" lvl="1" indent="0">
              <a:buNone/>
            </a:pPr>
            <a:endParaRPr lang="en-US" sz="2800" dirty="0"/>
          </a:p>
          <a:p>
            <a:r>
              <a:rPr lang="en-US" dirty="0" smtClean="0"/>
              <a:t>SYNTHESIS OF FINDINGS</a:t>
            </a:r>
            <a:endParaRPr lang="en-US" dirty="0"/>
          </a:p>
          <a:p>
            <a:pPr lvl="1"/>
            <a:r>
              <a:rPr lang="en-US" sz="2800" dirty="0"/>
              <a:t>Similar Findings/ Themes</a:t>
            </a:r>
          </a:p>
          <a:p>
            <a:pPr lvl="1"/>
            <a:r>
              <a:rPr lang="en-US" sz="2800" dirty="0"/>
              <a:t>Compare and Contrast Findings</a:t>
            </a:r>
          </a:p>
          <a:p>
            <a:pPr lvl="1"/>
            <a:r>
              <a:rPr lang="en-US" sz="2800" dirty="0"/>
              <a:t>Strength and Weaknesses of Studies</a:t>
            </a:r>
          </a:p>
          <a:p>
            <a:pPr marL="137160" indent="0">
              <a:buNone/>
            </a:pPr>
            <a:endParaRPr lang="en-US" dirty="0"/>
          </a:p>
        </p:txBody>
      </p:sp>
    </p:spTree>
    <p:extLst>
      <p:ext uri="{BB962C8B-B14F-4D97-AF65-F5344CB8AC3E}">
        <p14:creationId xmlns:p14="http://schemas.microsoft.com/office/powerpoint/2010/main" val="29646164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457200" y="-228600"/>
            <a:ext cx="8229600" cy="1066800"/>
          </a:xfrm>
        </p:spPr>
        <p:txBody>
          <a:bodyPr/>
          <a:lstStyle/>
          <a:p>
            <a:r>
              <a:rPr lang="en-US" dirty="0" smtClean="0">
                <a:solidFill>
                  <a:schemeClr val="bg1"/>
                </a:solidFill>
              </a:rPr>
              <a:t>CRITICAL APPRASIAL OF EVIDENCE</a:t>
            </a:r>
            <a:endParaRPr lang="en-US" dirty="0">
              <a:solidFill>
                <a:schemeClr val="bg1"/>
              </a:solidFill>
            </a:endParaRPr>
          </a:p>
        </p:txBody>
      </p:sp>
      <p:graphicFrame>
        <p:nvGraphicFramePr>
          <p:cNvPr id="3" name="Content Placeholder 2"/>
          <p:cNvGraphicFramePr>
            <a:graphicFrameLocks noGrp="1"/>
          </p:cNvGraphicFramePr>
          <p:nvPr>
            <p:ph idx="1"/>
            <p:extLst>
              <p:ext uri="{D42A27DB-BD31-4B8C-83A1-F6EECF244321}">
                <p14:modId xmlns:p14="http://schemas.microsoft.com/office/powerpoint/2010/main" val="4287253293"/>
              </p:ext>
            </p:extLst>
          </p:nvPr>
        </p:nvGraphicFramePr>
        <p:xfrm>
          <a:off x="304800" y="762000"/>
          <a:ext cx="8610600" cy="5870281"/>
        </p:xfrm>
        <a:graphic>
          <a:graphicData uri="http://schemas.openxmlformats.org/drawingml/2006/table">
            <a:tbl>
              <a:tblPr firstRow="1" bandRow="1">
                <a:tableStyleId>{5C22544A-7EE6-4342-B048-85BDC9FD1C3A}</a:tableStyleId>
              </a:tblPr>
              <a:tblGrid>
                <a:gridCol w="2036674"/>
                <a:gridCol w="2193055"/>
                <a:gridCol w="2190061"/>
                <a:gridCol w="2190810"/>
              </a:tblGrid>
              <a:tr h="342107">
                <a:tc>
                  <a:txBody>
                    <a:bodyPr/>
                    <a:lstStyle/>
                    <a:p>
                      <a:pPr marL="0" marR="0" indent="0" algn="ctr">
                        <a:lnSpc>
                          <a:spcPct val="200000"/>
                        </a:lnSpc>
                        <a:spcBef>
                          <a:spcPts val="0"/>
                        </a:spcBef>
                        <a:spcAft>
                          <a:spcPts val="0"/>
                        </a:spcAft>
                      </a:pPr>
                      <a:r>
                        <a:rPr lang="en-US" sz="1400" kern="1200" dirty="0">
                          <a:effectLst/>
                        </a:rPr>
                        <a:t>Study</a:t>
                      </a:r>
                      <a:endParaRPr lang="en-US" sz="1400" dirty="0">
                        <a:effectLst/>
                        <a:latin typeface="Times New Roman"/>
                        <a:ea typeface="Calibri"/>
                        <a:cs typeface="Times New Roman"/>
                      </a:endParaRPr>
                    </a:p>
                  </a:txBody>
                  <a:tcPr marL="45274" marR="45274" marT="22637" marB="22637"/>
                </a:tc>
                <a:tc>
                  <a:txBody>
                    <a:bodyPr/>
                    <a:lstStyle/>
                    <a:p>
                      <a:pPr marL="0" marR="0" indent="0" algn="ctr">
                        <a:lnSpc>
                          <a:spcPct val="200000"/>
                        </a:lnSpc>
                        <a:spcBef>
                          <a:spcPts val="0"/>
                        </a:spcBef>
                        <a:spcAft>
                          <a:spcPts val="0"/>
                        </a:spcAft>
                      </a:pPr>
                      <a:r>
                        <a:rPr lang="en-US" sz="1400" kern="1200">
                          <a:effectLst/>
                        </a:rPr>
                        <a:t>Level</a:t>
                      </a:r>
                      <a:endParaRPr lang="en-US" sz="1400">
                        <a:effectLst/>
                        <a:latin typeface="Times New Roman"/>
                        <a:ea typeface="Calibri"/>
                        <a:cs typeface="Times New Roman"/>
                      </a:endParaRPr>
                    </a:p>
                  </a:txBody>
                  <a:tcPr marL="45274" marR="45274" marT="22637" marB="22637"/>
                </a:tc>
                <a:tc>
                  <a:txBody>
                    <a:bodyPr/>
                    <a:lstStyle/>
                    <a:p>
                      <a:pPr marL="0" marR="0" indent="0" algn="ctr">
                        <a:lnSpc>
                          <a:spcPct val="200000"/>
                        </a:lnSpc>
                        <a:spcBef>
                          <a:spcPts val="0"/>
                        </a:spcBef>
                        <a:spcAft>
                          <a:spcPts val="0"/>
                        </a:spcAft>
                      </a:pPr>
                      <a:r>
                        <a:rPr lang="en-US" sz="1400" kern="1200">
                          <a:effectLst/>
                        </a:rPr>
                        <a:t>Quality</a:t>
                      </a:r>
                      <a:endParaRPr lang="en-US" sz="1400">
                        <a:effectLst/>
                        <a:latin typeface="Times New Roman"/>
                        <a:ea typeface="Calibri"/>
                        <a:cs typeface="Times New Roman"/>
                      </a:endParaRPr>
                    </a:p>
                  </a:txBody>
                  <a:tcPr marL="45274" marR="45274" marT="22637" marB="22637"/>
                </a:tc>
                <a:tc>
                  <a:txBody>
                    <a:bodyPr/>
                    <a:lstStyle/>
                    <a:p>
                      <a:pPr marL="0" marR="0" indent="0" algn="ctr">
                        <a:lnSpc>
                          <a:spcPct val="200000"/>
                        </a:lnSpc>
                        <a:spcBef>
                          <a:spcPts val="0"/>
                        </a:spcBef>
                        <a:spcAft>
                          <a:spcPts val="0"/>
                        </a:spcAft>
                      </a:pPr>
                      <a:r>
                        <a:rPr lang="en-US" sz="1400" kern="1200" dirty="0">
                          <a:effectLst/>
                        </a:rPr>
                        <a:t>Score</a:t>
                      </a:r>
                      <a:endParaRPr lang="en-US" sz="1400" dirty="0">
                        <a:effectLst/>
                        <a:latin typeface="Times New Roman"/>
                        <a:ea typeface="Calibri"/>
                        <a:cs typeface="Times New Roman"/>
                      </a:endParaRPr>
                    </a:p>
                  </a:txBody>
                  <a:tcPr marL="45274" marR="45274" marT="22637" marB="22637"/>
                </a:tc>
              </a:tr>
              <a:tr h="465879">
                <a:tc>
                  <a:txBody>
                    <a:bodyPr/>
                    <a:lstStyle/>
                    <a:p>
                      <a:pPr indent="-457200">
                        <a:lnSpc>
                          <a:spcPct val="200000"/>
                        </a:lnSpc>
                      </a:pPr>
                      <a:endParaRPr lang="en-US" sz="1200" dirty="0">
                        <a:effectLst/>
                        <a:latin typeface="+mn-lt"/>
                        <a:cs typeface="Times New Roman"/>
                      </a:endParaRPr>
                    </a:p>
                  </a:txBody>
                  <a:tcPr marL="45274" marR="45274" marT="22637" marB="22637"/>
                </a:tc>
                <a:tc>
                  <a:txBody>
                    <a:bodyPr/>
                    <a:lstStyle/>
                    <a:p>
                      <a:pPr marL="0" marR="0" indent="0" algn="ctr">
                        <a:lnSpc>
                          <a:spcPct val="200000"/>
                        </a:lnSpc>
                        <a:spcBef>
                          <a:spcPts val="0"/>
                        </a:spcBef>
                        <a:spcAft>
                          <a:spcPts val="0"/>
                        </a:spcAft>
                      </a:pPr>
                      <a:r>
                        <a:rPr lang="en-US" sz="1200" b="1" kern="1200" dirty="0" smtClean="0">
                          <a:effectLst/>
                          <a:latin typeface="+mn-lt"/>
                        </a:rPr>
                        <a:t>1-7                                  1=best</a:t>
                      </a:r>
                      <a:endParaRPr lang="en-US" sz="1200" b="1" dirty="0">
                        <a:effectLst/>
                        <a:latin typeface="+mn-lt"/>
                        <a:ea typeface="Calibri"/>
                        <a:cs typeface="Times New Roman"/>
                      </a:endParaRPr>
                    </a:p>
                  </a:txBody>
                  <a:tcPr marL="45274" marR="45274" marT="22637" marB="22637"/>
                </a:tc>
                <a:tc>
                  <a:txBody>
                    <a:bodyPr/>
                    <a:lstStyle/>
                    <a:p>
                      <a:pPr marL="0" marR="0" indent="0" algn="ctr">
                        <a:lnSpc>
                          <a:spcPct val="200000"/>
                        </a:lnSpc>
                        <a:spcBef>
                          <a:spcPts val="0"/>
                        </a:spcBef>
                        <a:spcAft>
                          <a:spcPts val="0"/>
                        </a:spcAft>
                      </a:pPr>
                      <a:r>
                        <a:rPr lang="en-US" sz="1200" b="1" kern="1200" dirty="0">
                          <a:effectLst/>
                          <a:latin typeface="+mn-lt"/>
                        </a:rPr>
                        <a:t>1-3 </a:t>
                      </a:r>
                      <a:r>
                        <a:rPr lang="en-US" sz="1200" b="1" kern="1200" baseline="0" dirty="0" smtClean="0">
                          <a:effectLst/>
                          <a:latin typeface="+mn-lt"/>
                        </a:rPr>
                        <a:t>                            </a:t>
                      </a:r>
                      <a:r>
                        <a:rPr lang="en-US" sz="1200" b="1" kern="1200" dirty="0" smtClean="0">
                          <a:effectLst/>
                          <a:latin typeface="+mn-lt"/>
                        </a:rPr>
                        <a:t>1=best</a:t>
                      </a:r>
                      <a:endParaRPr lang="en-US" sz="1200" b="1" dirty="0">
                        <a:effectLst/>
                        <a:latin typeface="+mn-lt"/>
                        <a:ea typeface="Calibri"/>
                        <a:cs typeface="Times New Roman"/>
                      </a:endParaRPr>
                    </a:p>
                  </a:txBody>
                  <a:tcPr marL="45274" marR="45274" marT="22637" marB="22637"/>
                </a:tc>
                <a:tc>
                  <a:txBody>
                    <a:bodyPr/>
                    <a:lstStyle/>
                    <a:p>
                      <a:pPr marL="0" marR="0" indent="0" algn="ctr">
                        <a:lnSpc>
                          <a:spcPct val="200000"/>
                        </a:lnSpc>
                        <a:spcBef>
                          <a:spcPts val="0"/>
                        </a:spcBef>
                        <a:spcAft>
                          <a:spcPts val="0"/>
                        </a:spcAft>
                      </a:pPr>
                      <a:r>
                        <a:rPr lang="en-US" sz="1200" b="1" kern="1200" dirty="0">
                          <a:effectLst/>
                          <a:latin typeface="+mn-lt"/>
                        </a:rPr>
                        <a:t>LXQ</a:t>
                      </a:r>
                      <a:endParaRPr lang="en-US" sz="1200" b="1" dirty="0">
                        <a:effectLst/>
                        <a:latin typeface="+mn-lt"/>
                        <a:ea typeface="Calibri"/>
                        <a:cs typeface="Times New Roman"/>
                      </a:endParaRPr>
                    </a:p>
                  </a:txBody>
                  <a:tcPr marL="45274" marR="45274" marT="22637" marB="22637"/>
                </a:tc>
              </a:tr>
              <a:tr h="396218">
                <a:tc>
                  <a:txBody>
                    <a:bodyPr/>
                    <a:lstStyle/>
                    <a:p>
                      <a:pPr marL="0" marR="0" indent="0" algn="ctr">
                        <a:lnSpc>
                          <a:spcPct val="200000"/>
                        </a:lnSpc>
                        <a:spcBef>
                          <a:spcPts val="0"/>
                        </a:spcBef>
                        <a:spcAft>
                          <a:spcPts val="0"/>
                        </a:spcAft>
                      </a:pPr>
                      <a:r>
                        <a:rPr lang="en-US" sz="1200" b="1" kern="1200" dirty="0">
                          <a:effectLst/>
                          <a:latin typeface="+mn-lt"/>
                        </a:rPr>
                        <a:t>STUDY #1</a:t>
                      </a:r>
                      <a:endParaRPr lang="en-US" sz="1200" b="1" dirty="0">
                        <a:effectLst/>
                        <a:latin typeface="+mn-lt"/>
                        <a:ea typeface="Calibri"/>
                        <a:cs typeface="Times New Roman"/>
                      </a:endParaRPr>
                    </a:p>
                  </a:txBody>
                  <a:tcPr marL="45274" marR="45274" marT="22637" marB="22637" anchor="ctr"/>
                </a:tc>
                <a:tc>
                  <a:txBody>
                    <a:bodyPr/>
                    <a:lstStyle/>
                    <a:p>
                      <a:pPr marL="0" marR="0" indent="0" algn="ctr">
                        <a:lnSpc>
                          <a:spcPct val="200000"/>
                        </a:lnSpc>
                        <a:spcBef>
                          <a:spcPts val="0"/>
                        </a:spcBef>
                        <a:spcAft>
                          <a:spcPts val="0"/>
                        </a:spcAft>
                      </a:pPr>
                      <a:r>
                        <a:rPr lang="en-US" sz="1200" b="1" dirty="0">
                          <a:effectLst/>
                          <a:latin typeface="+mn-lt"/>
                        </a:rPr>
                        <a:t>1</a:t>
                      </a:r>
                      <a:endParaRPr lang="en-US" sz="1200" b="1" dirty="0">
                        <a:effectLst/>
                        <a:latin typeface="+mn-lt"/>
                        <a:ea typeface="Calibri"/>
                        <a:cs typeface="Times New Roman"/>
                      </a:endParaRPr>
                    </a:p>
                  </a:txBody>
                  <a:tcPr marL="45274" marR="45274" marT="22637" marB="22637" anchor="ctr"/>
                </a:tc>
                <a:tc>
                  <a:txBody>
                    <a:bodyPr/>
                    <a:lstStyle/>
                    <a:p>
                      <a:pPr indent="-457200" algn="ctr">
                        <a:lnSpc>
                          <a:spcPct val="200000"/>
                        </a:lnSpc>
                      </a:pPr>
                      <a:r>
                        <a:rPr lang="en-US" sz="1200" b="1" dirty="0" smtClean="0">
                          <a:effectLst/>
                          <a:latin typeface="+mn-lt"/>
                          <a:cs typeface="Times New Roman"/>
                        </a:rPr>
                        <a:t>1</a:t>
                      </a:r>
                      <a:endParaRPr lang="en-US" sz="1200" b="1" dirty="0">
                        <a:effectLst/>
                        <a:latin typeface="+mn-lt"/>
                        <a:cs typeface="Times New Roman"/>
                      </a:endParaRPr>
                    </a:p>
                  </a:txBody>
                  <a:tcPr marL="45274" marR="45274" marT="22637" marB="22637" anchor="ctr"/>
                </a:tc>
                <a:tc>
                  <a:txBody>
                    <a:bodyPr/>
                    <a:lstStyle/>
                    <a:p>
                      <a:pPr indent="-457200" algn="ctr">
                        <a:lnSpc>
                          <a:spcPct val="200000"/>
                        </a:lnSpc>
                      </a:pPr>
                      <a:r>
                        <a:rPr lang="en-US" sz="1200" b="1" dirty="0" smtClean="0">
                          <a:effectLst/>
                          <a:latin typeface="+mn-lt"/>
                          <a:cs typeface="Times New Roman"/>
                        </a:rPr>
                        <a:t>1</a:t>
                      </a:r>
                      <a:endParaRPr lang="en-US" sz="1200" b="1" dirty="0">
                        <a:effectLst/>
                        <a:latin typeface="+mn-lt"/>
                        <a:cs typeface="Times New Roman"/>
                      </a:endParaRPr>
                    </a:p>
                  </a:txBody>
                  <a:tcPr marL="45274" marR="45274" marT="22637" marB="22637" anchor="ctr"/>
                </a:tc>
              </a:tr>
              <a:tr h="396218">
                <a:tc>
                  <a:txBody>
                    <a:bodyPr/>
                    <a:lstStyle/>
                    <a:p>
                      <a:pPr marL="0" marR="0" indent="0" algn="ctr">
                        <a:lnSpc>
                          <a:spcPct val="200000"/>
                        </a:lnSpc>
                        <a:spcBef>
                          <a:spcPts val="0"/>
                        </a:spcBef>
                        <a:spcAft>
                          <a:spcPts val="0"/>
                        </a:spcAft>
                      </a:pPr>
                      <a:r>
                        <a:rPr lang="en-US" sz="1200" b="1" kern="1200">
                          <a:effectLst/>
                          <a:latin typeface="+mn-lt"/>
                        </a:rPr>
                        <a:t>STUDY #2</a:t>
                      </a:r>
                      <a:endParaRPr lang="en-US" sz="1200" b="1">
                        <a:effectLst/>
                        <a:latin typeface="+mn-lt"/>
                        <a:ea typeface="Calibri"/>
                        <a:cs typeface="Times New Roman"/>
                      </a:endParaRPr>
                    </a:p>
                  </a:txBody>
                  <a:tcPr marL="45274" marR="45274" marT="22637" marB="22637" anchor="ctr"/>
                </a:tc>
                <a:tc>
                  <a:txBody>
                    <a:bodyPr/>
                    <a:lstStyle/>
                    <a:p>
                      <a:pPr marL="0" marR="0" indent="0" algn="ctr">
                        <a:lnSpc>
                          <a:spcPct val="200000"/>
                        </a:lnSpc>
                        <a:spcBef>
                          <a:spcPts val="0"/>
                        </a:spcBef>
                        <a:spcAft>
                          <a:spcPts val="0"/>
                        </a:spcAft>
                      </a:pPr>
                      <a:r>
                        <a:rPr lang="en-US" sz="1200" b="1">
                          <a:effectLst/>
                          <a:latin typeface="+mn-lt"/>
                        </a:rPr>
                        <a:t>1</a:t>
                      </a:r>
                      <a:endParaRPr lang="en-US" sz="1200" b="1">
                        <a:effectLst/>
                        <a:latin typeface="+mn-lt"/>
                        <a:ea typeface="Calibri"/>
                        <a:cs typeface="Times New Roman"/>
                      </a:endParaRPr>
                    </a:p>
                  </a:txBody>
                  <a:tcPr marL="45274" marR="45274" marT="22637" marB="22637" anchor="ctr"/>
                </a:tc>
                <a:tc>
                  <a:txBody>
                    <a:bodyPr/>
                    <a:lstStyle/>
                    <a:p>
                      <a:pPr indent="-457200" algn="ctr">
                        <a:lnSpc>
                          <a:spcPct val="200000"/>
                        </a:lnSpc>
                      </a:pPr>
                      <a:r>
                        <a:rPr lang="en-US" sz="1200" b="1" dirty="0" smtClean="0">
                          <a:effectLst/>
                          <a:latin typeface="+mn-lt"/>
                          <a:cs typeface="Times New Roman"/>
                        </a:rPr>
                        <a:t>3</a:t>
                      </a:r>
                      <a:endParaRPr lang="en-US" sz="1200" b="1" dirty="0">
                        <a:effectLst/>
                        <a:latin typeface="+mn-lt"/>
                        <a:cs typeface="Times New Roman"/>
                      </a:endParaRPr>
                    </a:p>
                  </a:txBody>
                  <a:tcPr marL="45274" marR="45274" marT="22637" marB="22637" anchor="ctr"/>
                </a:tc>
                <a:tc>
                  <a:txBody>
                    <a:bodyPr/>
                    <a:lstStyle/>
                    <a:p>
                      <a:pPr indent="-457200" algn="ctr">
                        <a:lnSpc>
                          <a:spcPct val="200000"/>
                        </a:lnSpc>
                      </a:pPr>
                      <a:r>
                        <a:rPr lang="en-US" sz="1200" b="1" dirty="0" smtClean="0">
                          <a:effectLst/>
                          <a:latin typeface="+mn-lt"/>
                          <a:cs typeface="Times New Roman"/>
                        </a:rPr>
                        <a:t>3</a:t>
                      </a:r>
                      <a:endParaRPr lang="en-US" sz="1200" b="1" dirty="0">
                        <a:effectLst/>
                        <a:latin typeface="+mn-lt"/>
                        <a:cs typeface="Times New Roman"/>
                      </a:endParaRPr>
                    </a:p>
                  </a:txBody>
                  <a:tcPr marL="45274" marR="45274" marT="22637" marB="22637" anchor="ctr"/>
                </a:tc>
              </a:tr>
              <a:tr h="396218">
                <a:tc>
                  <a:txBody>
                    <a:bodyPr/>
                    <a:lstStyle/>
                    <a:p>
                      <a:pPr marL="0" marR="0" indent="0" algn="ctr">
                        <a:lnSpc>
                          <a:spcPct val="200000"/>
                        </a:lnSpc>
                        <a:spcBef>
                          <a:spcPts val="0"/>
                        </a:spcBef>
                        <a:spcAft>
                          <a:spcPts val="0"/>
                        </a:spcAft>
                      </a:pPr>
                      <a:r>
                        <a:rPr lang="en-US" sz="1200" b="1" kern="1200">
                          <a:effectLst/>
                          <a:latin typeface="+mn-lt"/>
                        </a:rPr>
                        <a:t>STUDY #3</a:t>
                      </a:r>
                      <a:endParaRPr lang="en-US" sz="1200" b="1">
                        <a:effectLst/>
                        <a:latin typeface="+mn-lt"/>
                        <a:ea typeface="Calibri"/>
                        <a:cs typeface="Times New Roman"/>
                      </a:endParaRPr>
                    </a:p>
                  </a:txBody>
                  <a:tcPr marL="45274" marR="45274" marT="22637" marB="22637" anchor="ctr"/>
                </a:tc>
                <a:tc>
                  <a:txBody>
                    <a:bodyPr/>
                    <a:lstStyle/>
                    <a:p>
                      <a:pPr marL="0" marR="0" indent="0" algn="ctr">
                        <a:lnSpc>
                          <a:spcPct val="200000"/>
                        </a:lnSpc>
                        <a:spcBef>
                          <a:spcPts val="0"/>
                        </a:spcBef>
                        <a:spcAft>
                          <a:spcPts val="0"/>
                        </a:spcAft>
                      </a:pPr>
                      <a:r>
                        <a:rPr lang="en-US" sz="1200" b="1" dirty="0">
                          <a:effectLst/>
                          <a:latin typeface="+mn-lt"/>
                        </a:rPr>
                        <a:t>1</a:t>
                      </a:r>
                      <a:endParaRPr lang="en-US" sz="1200" b="1" dirty="0">
                        <a:effectLst/>
                        <a:latin typeface="+mn-lt"/>
                        <a:ea typeface="Calibri"/>
                        <a:cs typeface="Times New Roman"/>
                      </a:endParaRPr>
                    </a:p>
                  </a:txBody>
                  <a:tcPr marL="45274" marR="45274" marT="22637" marB="22637" anchor="ctr"/>
                </a:tc>
                <a:tc>
                  <a:txBody>
                    <a:bodyPr/>
                    <a:lstStyle/>
                    <a:p>
                      <a:pPr indent="-457200" algn="ctr">
                        <a:lnSpc>
                          <a:spcPct val="200000"/>
                        </a:lnSpc>
                      </a:pPr>
                      <a:r>
                        <a:rPr lang="en-US" sz="1200" b="1" dirty="0" smtClean="0">
                          <a:effectLst/>
                          <a:latin typeface="+mn-lt"/>
                          <a:cs typeface="Times New Roman"/>
                        </a:rPr>
                        <a:t>2</a:t>
                      </a:r>
                      <a:endParaRPr lang="en-US" sz="1200" b="1" dirty="0">
                        <a:effectLst/>
                        <a:latin typeface="+mn-lt"/>
                        <a:cs typeface="Times New Roman"/>
                      </a:endParaRPr>
                    </a:p>
                  </a:txBody>
                  <a:tcPr marL="45274" marR="45274" marT="22637" marB="22637" anchor="ctr"/>
                </a:tc>
                <a:tc>
                  <a:txBody>
                    <a:bodyPr/>
                    <a:lstStyle/>
                    <a:p>
                      <a:pPr indent="-457200" algn="ctr">
                        <a:lnSpc>
                          <a:spcPct val="200000"/>
                        </a:lnSpc>
                      </a:pPr>
                      <a:r>
                        <a:rPr lang="en-US" sz="1200" b="1" dirty="0" smtClean="0">
                          <a:effectLst/>
                          <a:latin typeface="+mn-lt"/>
                          <a:cs typeface="Times New Roman"/>
                        </a:rPr>
                        <a:t>2</a:t>
                      </a:r>
                      <a:endParaRPr lang="en-US" sz="1200" b="1" dirty="0">
                        <a:effectLst/>
                        <a:latin typeface="+mn-lt"/>
                        <a:cs typeface="Times New Roman"/>
                      </a:endParaRPr>
                    </a:p>
                  </a:txBody>
                  <a:tcPr marL="45274" marR="45274" marT="22637" marB="22637" anchor="ctr"/>
                </a:tc>
              </a:tr>
              <a:tr h="396218">
                <a:tc>
                  <a:txBody>
                    <a:bodyPr/>
                    <a:lstStyle/>
                    <a:p>
                      <a:pPr marL="0" marR="0" indent="0" algn="ctr">
                        <a:lnSpc>
                          <a:spcPct val="200000"/>
                        </a:lnSpc>
                        <a:spcBef>
                          <a:spcPts val="0"/>
                        </a:spcBef>
                        <a:spcAft>
                          <a:spcPts val="0"/>
                        </a:spcAft>
                      </a:pPr>
                      <a:r>
                        <a:rPr lang="en-US" sz="1200" b="1" kern="1200">
                          <a:effectLst/>
                          <a:latin typeface="+mn-lt"/>
                        </a:rPr>
                        <a:t>STUDY #4</a:t>
                      </a:r>
                      <a:endParaRPr lang="en-US" sz="1200" b="1">
                        <a:effectLst/>
                        <a:latin typeface="+mn-lt"/>
                        <a:ea typeface="Calibri"/>
                        <a:cs typeface="Times New Roman"/>
                      </a:endParaRPr>
                    </a:p>
                  </a:txBody>
                  <a:tcPr marL="45274" marR="45274" marT="22637" marB="22637" anchor="ctr"/>
                </a:tc>
                <a:tc>
                  <a:txBody>
                    <a:bodyPr/>
                    <a:lstStyle/>
                    <a:p>
                      <a:pPr marL="0" marR="0" indent="0" algn="ctr">
                        <a:lnSpc>
                          <a:spcPct val="200000"/>
                        </a:lnSpc>
                        <a:spcBef>
                          <a:spcPts val="0"/>
                        </a:spcBef>
                        <a:spcAft>
                          <a:spcPts val="0"/>
                        </a:spcAft>
                      </a:pPr>
                      <a:r>
                        <a:rPr lang="en-US" sz="1200" b="1">
                          <a:effectLst/>
                          <a:latin typeface="+mn-lt"/>
                        </a:rPr>
                        <a:t>1</a:t>
                      </a:r>
                      <a:endParaRPr lang="en-US" sz="1200" b="1">
                        <a:effectLst/>
                        <a:latin typeface="+mn-lt"/>
                        <a:ea typeface="Calibri"/>
                        <a:cs typeface="Times New Roman"/>
                      </a:endParaRPr>
                    </a:p>
                  </a:txBody>
                  <a:tcPr marL="45274" marR="45274" marT="22637" marB="22637" anchor="ctr"/>
                </a:tc>
                <a:tc>
                  <a:txBody>
                    <a:bodyPr/>
                    <a:lstStyle/>
                    <a:p>
                      <a:pPr indent="-457200" algn="ctr">
                        <a:lnSpc>
                          <a:spcPct val="200000"/>
                        </a:lnSpc>
                      </a:pPr>
                      <a:r>
                        <a:rPr lang="en-US" sz="1200" b="1" dirty="0" smtClean="0">
                          <a:effectLst/>
                          <a:latin typeface="+mn-lt"/>
                          <a:cs typeface="Times New Roman"/>
                        </a:rPr>
                        <a:t>1</a:t>
                      </a:r>
                      <a:endParaRPr lang="en-US" sz="1200" b="1" dirty="0">
                        <a:effectLst/>
                        <a:latin typeface="+mn-lt"/>
                        <a:cs typeface="Times New Roman"/>
                      </a:endParaRPr>
                    </a:p>
                  </a:txBody>
                  <a:tcPr marL="45274" marR="45274" marT="22637" marB="22637" anchor="ctr"/>
                </a:tc>
                <a:tc>
                  <a:txBody>
                    <a:bodyPr/>
                    <a:lstStyle/>
                    <a:p>
                      <a:pPr indent="-457200" algn="ctr">
                        <a:lnSpc>
                          <a:spcPct val="200000"/>
                        </a:lnSpc>
                      </a:pPr>
                      <a:r>
                        <a:rPr lang="en-US" sz="1200" b="1" dirty="0" smtClean="0">
                          <a:effectLst/>
                          <a:latin typeface="+mn-lt"/>
                          <a:cs typeface="Times New Roman"/>
                        </a:rPr>
                        <a:t>1</a:t>
                      </a:r>
                      <a:endParaRPr lang="en-US" sz="1200" b="1" dirty="0">
                        <a:effectLst/>
                        <a:latin typeface="+mn-lt"/>
                        <a:cs typeface="Times New Roman"/>
                      </a:endParaRPr>
                    </a:p>
                  </a:txBody>
                  <a:tcPr marL="45274" marR="45274" marT="22637" marB="22637" anchor="ctr"/>
                </a:tc>
              </a:tr>
              <a:tr h="396218">
                <a:tc>
                  <a:txBody>
                    <a:bodyPr/>
                    <a:lstStyle/>
                    <a:p>
                      <a:pPr marL="0" marR="0" indent="0" algn="ctr">
                        <a:lnSpc>
                          <a:spcPct val="200000"/>
                        </a:lnSpc>
                        <a:spcBef>
                          <a:spcPts val="0"/>
                        </a:spcBef>
                        <a:spcAft>
                          <a:spcPts val="0"/>
                        </a:spcAft>
                      </a:pPr>
                      <a:r>
                        <a:rPr lang="en-US" sz="1200" b="1" kern="1200">
                          <a:effectLst/>
                          <a:latin typeface="+mn-lt"/>
                        </a:rPr>
                        <a:t>STUDY #5</a:t>
                      </a:r>
                      <a:endParaRPr lang="en-US" sz="1200" b="1">
                        <a:effectLst/>
                        <a:latin typeface="+mn-lt"/>
                        <a:ea typeface="Calibri"/>
                        <a:cs typeface="Times New Roman"/>
                      </a:endParaRPr>
                    </a:p>
                  </a:txBody>
                  <a:tcPr marL="45274" marR="45274" marT="22637" marB="22637" anchor="ctr"/>
                </a:tc>
                <a:tc>
                  <a:txBody>
                    <a:bodyPr/>
                    <a:lstStyle/>
                    <a:p>
                      <a:pPr indent="-457200" algn="ctr">
                        <a:lnSpc>
                          <a:spcPct val="200000"/>
                        </a:lnSpc>
                      </a:pPr>
                      <a:r>
                        <a:rPr lang="en-US" sz="1200" b="1" dirty="0" smtClean="0">
                          <a:effectLst/>
                          <a:latin typeface="+mn-lt"/>
                          <a:cs typeface="Times New Roman"/>
                        </a:rPr>
                        <a:t>2</a:t>
                      </a:r>
                      <a:endParaRPr lang="en-US" sz="1200" b="1" dirty="0">
                        <a:effectLst/>
                        <a:latin typeface="+mn-lt"/>
                        <a:cs typeface="Times New Roman"/>
                      </a:endParaRPr>
                    </a:p>
                  </a:txBody>
                  <a:tcPr marL="45274" marR="45274" marT="22637" marB="22637" anchor="ctr"/>
                </a:tc>
                <a:tc>
                  <a:txBody>
                    <a:bodyPr/>
                    <a:lstStyle/>
                    <a:p>
                      <a:pPr indent="-457200" algn="ctr">
                        <a:lnSpc>
                          <a:spcPct val="200000"/>
                        </a:lnSpc>
                      </a:pPr>
                      <a:r>
                        <a:rPr lang="en-US" sz="1200" b="1" dirty="0" smtClean="0">
                          <a:effectLst/>
                          <a:latin typeface="+mn-lt"/>
                          <a:cs typeface="Times New Roman"/>
                        </a:rPr>
                        <a:t>1</a:t>
                      </a:r>
                      <a:endParaRPr lang="en-US" sz="1200" b="1" dirty="0">
                        <a:effectLst/>
                        <a:latin typeface="+mn-lt"/>
                        <a:cs typeface="Times New Roman"/>
                      </a:endParaRPr>
                    </a:p>
                  </a:txBody>
                  <a:tcPr marL="45274" marR="45274" marT="22637" marB="22637" anchor="ctr"/>
                </a:tc>
                <a:tc>
                  <a:txBody>
                    <a:bodyPr/>
                    <a:lstStyle/>
                    <a:p>
                      <a:pPr indent="-457200" algn="ctr">
                        <a:lnSpc>
                          <a:spcPct val="200000"/>
                        </a:lnSpc>
                      </a:pPr>
                      <a:r>
                        <a:rPr lang="en-US" sz="1200" b="1" dirty="0" smtClean="0">
                          <a:effectLst/>
                          <a:latin typeface="+mn-lt"/>
                          <a:cs typeface="Times New Roman"/>
                        </a:rPr>
                        <a:t>2</a:t>
                      </a:r>
                      <a:endParaRPr lang="en-US" sz="1200" b="1" dirty="0">
                        <a:effectLst/>
                        <a:latin typeface="+mn-lt"/>
                        <a:cs typeface="Times New Roman"/>
                      </a:endParaRPr>
                    </a:p>
                  </a:txBody>
                  <a:tcPr marL="45274" marR="45274" marT="22637" marB="22637" anchor="ctr"/>
                </a:tc>
              </a:tr>
              <a:tr h="396218">
                <a:tc>
                  <a:txBody>
                    <a:bodyPr/>
                    <a:lstStyle/>
                    <a:p>
                      <a:pPr marL="0" marR="0" indent="0" algn="ctr">
                        <a:lnSpc>
                          <a:spcPct val="200000"/>
                        </a:lnSpc>
                        <a:spcBef>
                          <a:spcPts val="0"/>
                        </a:spcBef>
                        <a:spcAft>
                          <a:spcPts val="0"/>
                        </a:spcAft>
                      </a:pPr>
                      <a:r>
                        <a:rPr lang="en-US" sz="1200" b="1" kern="1200">
                          <a:effectLst/>
                          <a:latin typeface="+mn-lt"/>
                        </a:rPr>
                        <a:t>STUDY #6</a:t>
                      </a:r>
                      <a:endParaRPr lang="en-US" sz="1200" b="1">
                        <a:effectLst/>
                        <a:latin typeface="+mn-lt"/>
                        <a:ea typeface="Calibri"/>
                        <a:cs typeface="Times New Roman"/>
                      </a:endParaRPr>
                    </a:p>
                  </a:txBody>
                  <a:tcPr marL="45274" marR="45274" marT="22637" marB="22637" anchor="ctr"/>
                </a:tc>
                <a:tc>
                  <a:txBody>
                    <a:bodyPr/>
                    <a:lstStyle/>
                    <a:p>
                      <a:pPr indent="-457200" algn="ctr">
                        <a:lnSpc>
                          <a:spcPct val="200000"/>
                        </a:lnSpc>
                      </a:pPr>
                      <a:r>
                        <a:rPr lang="en-US" sz="1200" b="1" dirty="0" smtClean="0">
                          <a:effectLst/>
                          <a:latin typeface="+mn-lt"/>
                          <a:cs typeface="Times New Roman"/>
                        </a:rPr>
                        <a:t>2</a:t>
                      </a:r>
                      <a:endParaRPr lang="en-US" sz="1200" b="1" dirty="0">
                        <a:effectLst/>
                        <a:latin typeface="+mn-lt"/>
                        <a:cs typeface="Times New Roman"/>
                      </a:endParaRPr>
                    </a:p>
                  </a:txBody>
                  <a:tcPr marL="45274" marR="45274" marT="22637" marB="22637" anchor="ctr"/>
                </a:tc>
                <a:tc>
                  <a:txBody>
                    <a:bodyPr/>
                    <a:lstStyle/>
                    <a:p>
                      <a:pPr indent="-457200" algn="ctr">
                        <a:lnSpc>
                          <a:spcPct val="200000"/>
                        </a:lnSpc>
                      </a:pPr>
                      <a:r>
                        <a:rPr lang="en-US" sz="1200" b="1" dirty="0" smtClean="0">
                          <a:effectLst/>
                          <a:latin typeface="+mn-lt"/>
                          <a:cs typeface="Times New Roman"/>
                        </a:rPr>
                        <a:t>1</a:t>
                      </a:r>
                      <a:endParaRPr lang="en-US" sz="1200" b="1" dirty="0">
                        <a:effectLst/>
                        <a:latin typeface="+mn-lt"/>
                        <a:cs typeface="Times New Roman"/>
                      </a:endParaRPr>
                    </a:p>
                  </a:txBody>
                  <a:tcPr marL="45274" marR="45274" marT="22637" marB="22637" anchor="ctr"/>
                </a:tc>
                <a:tc>
                  <a:txBody>
                    <a:bodyPr/>
                    <a:lstStyle/>
                    <a:p>
                      <a:pPr indent="-457200" algn="ctr">
                        <a:lnSpc>
                          <a:spcPct val="200000"/>
                        </a:lnSpc>
                      </a:pPr>
                      <a:r>
                        <a:rPr lang="en-US" sz="1200" b="1" dirty="0" smtClean="0">
                          <a:effectLst/>
                          <a:latin typeface="+mn-lt"/>
                          <a:cs typeface="Times New Roman"/>
                        </a:rPr>
                        <a:t>2</a:t>
                      </a:r>
                      <a:endParaRPr lang="en-US" sz="1200" b="1" dirty="0">
                        <a:effectLst/>
                        <a:latin typeface="+mn-lt"/>
                        <a:cs typeface="Times New Roman"/>
                      </a:endParaRPr>
                    </a:p>
                  </a:txBody>
                  <a:tcPr marL="45274" marR="45274" marT="22637" marB="22637" anchor="ctr"/>
                </a:tc>
              </a:tr>
              <a:tr h="396218">
                <a:tc>
                  <a:txBody>
                    <a:bodyPr/>
                    <a:lstStyle/>
                    <a:p>
                      <a:pPr marL="0" marR="0" indent="0" algn="ctr">
                        <a:lnSpc>
                          <a:spcPct val="200000"/>
                        </a:lnSpc>
                        <a:spcBef>
                          <a:spcPts val="0"/>
                        </a:spcBef>
                        <a:spcAft>
                          <a:spcPts val="0"/>
                        </a:spcAft>
                      </a:pPr>
                      <a:r>
                        <a:rPr lang="en-US" sz="1200" b="1" kern="1200">
                          <a:effectLst/>
                          <a:latin typeface="+mn-lt"/>
                        </a:rPr>
                        <a:t>STUDY #7</a:t>
                      </a:r>
                      <a:endParaRPr lang="en-US" sz="1200" b="1">
                        <a:effectLst/>
                        <a:latin typeface="+mn-lt"/>
                        <a:ea typeface="Calibri"/>
                        <a:cs typeface="Times New Roman"/>
                      </a:endParaRPr>
                    </a:p>
                  </a:txBody>
                  <a:tcPr marL="45274" marR="45274" marT="22637" marB="22637" anchor="ctr"/>
                </a:tc>
                <a:tc>
                  <a:txBody>
                    <a:bodyPr/>
                    <a:lstStyle/>
                    <a:p>
                      <a:pPr indent="-457200" algn="ctr">
                        <a:lnSpc>
                          <a:spcPct val="200000"/>
                        </a:lnSpc>
                      </a:pPr>
                      <a:r>
                        <a:rPr lang="en-US" sz="1200" b="1" dirty="0" smtClean="0">
                          <a:effectLst/>
                          <a:latin typeface="+mn-lt"/>
                          <a:cs typeface="Times New Roman"/>
                        </a:rPr>
                        <a:t>5</a:t>
                      </a:r>
                      <a:endParaRPr lang="en-US" sz="1200" b="1" dirty="0">
                        <a:effectLst/>
                        <a:latin typeface="+mn-lt"/>
                        <a:cs typeface="Times New Roman"/>
                      </a:endParaRPr>
                    </a:p>
                  </a:txBody>
                  <a:tcPr marL="45274" marR="45274" marT="22637" marB="22637" anchor="ctr"/>
                </a:tc>
                <a:tc>
                  <a:txBody>
                    <a:bodyPr/>
                    <a:lstStyle/>
                    <a:p>
                      <a:pPr indent="-457200" algn="ctr">
                        <a:lnSpc>
                          <a:spcPct val="200000"/>
                        </a:lnSpc>
                      </a:pPr>
                      <a:r>
                        <a:rPr lang="en-US" sz="1200" b="1" dirty="0" smtClean="0">
                          <a:effectLst/>
                          <a:latin typeface="+mn-lt"/>
                          <a:cs typeface="Times New Roman"/>
                        </a:rPr>
                        <a:t>2</a:t>
                      </a:r>
                      <a:endParaRPr lang="en-US" sz="1200" b="1" dirty="0">
                        <a:effectLst/>
                        <a:latin typeface="+mn-lt"/>
                        <a:cs typeface="Times New Roman"/>
                      </a:endParaRPr>
                    </a:p>
                  </a:txBody>
                  <a:tcPr marL="45274" marR="45274" marT="22637" marB="22637" anchor="ctr"/>
                </a:tc>
                <a:tc>
                  <a:txBody>
                    <a:bodyPr/>
                    <a:lstStyle/>
                    <a:p>
                      <a:pPr indent="-457200" algn="ctr">
                        <a:lnSpc>
                          <a:spcPct val="200000"/>
                        </a:lnSpc>
                      </a:pPr>
                      <a:r>
                        <a:rPr lang="en-US" sz="1200" b="1" dirty="0" smtClean="0">
                          <a:effectLst/>
                          <a:latin typeface="+mn-lt"/>
                          <a:cs typeface="Times New Roman"/>
                        </a:rPr>
                        <a:t>10</a:t>
                      </a:r>
                      <a:endParaRPr lang="en-US" sz="1200" b="1" dirty="0">
                        <a:effectLst/>
                        <a:latin typeface="+mn-lt"/>
                        <a:cs typeface="Times New Roman"/>
                      </a:endParaRPr>
                    </a:p>
                  </a:txBody>
                  <a:tcPr marL="45274" marR="45274" marT="22637" marB="22637" anchor="ctr"/>
                </a:tc>
              </a:tr>
              <a:tr h="396218">
                <a:tc>
                  <a:txBody>
                    <a:bodyPr/>
                    <a:lstStyle/>
                    <a:p>
                      <a:pPr marL="0" marR="0" indent="0" algn="ctr">
                        <a:lnSpc>
                          <a:spcPct val="200000"/>
                        </a:lnSpc>
                        <a:spcBef>
                          <a:spcPts val="0"/>
                        </a:spcBef>
                        <a:spcAft>
                          <a:spcPts val="0"/>
                        </a:spcAft>
                      </a:pPr>
                      <a:r>
                        <a:rPr lang="en-US" sz="1200" b="1" kern="1200">
                          <a:effectLst/>
                          <a:latin typeface="+mn-lt"/>
                        </a:rPr>
                        <a:t>STUDY #8</a:t>
                      </a:r>
                      <a:endParaRPr lang="en-US" sz="1200" b="1">
                        <a:effectLst/>
                        <a:latin typeface="+mn-lt"/>
                        <a:ea typeface="Calibri"/>
                        <a:cs typeface="Times New Roman"/>
                      </a:endParaRPr>
                    </a:p>
                  </a:txBody>
                  <a:tcPr marL="45274" marR="45274" marT="22637" marB="22637" anchor="ctr"/>
                </a:tc>
                <a:tc>
                  <a:txBody>
                    <a:bodyPr/>
                    <a:lstStyle/>
                    <a:p>
                      <a:pPr indent="-457200" algn="ctr">
                        <a:lnSpc>
                          <a:spcPct val="200000"/>
                        </a:lnSpc>
                      </a:pPr>
                      <a:r>
                        <a:rPr lang="en-US" sz="1200" b="1" dirty="0" smtClean="0">
                          <a:effectLst/>
                          <a:latin typeface="+mn-lt"/>
                          <a:cs typeface="Times New Roman"/>
                        </a:rPr>
                        <a:t>5</a:t>
                      </a:r>
                      <a:endParaRPr lang="en-US" sz="1200" b="1" dirty="0">
                        <a:effectLst/>
                        <a:latin typeface="+mn-lt"/>
                        <a:cs typeface="Times New Roman"/>
                      </a:endParaRPr>
                    </a:p>
                  </a:txBody>
                  <a:tcPr marL="45274" marR="45274" marT="22637" marB="22637" anchor="ctr"/>
                </a:tc>
                <a:tc>
                  <a:txBody>
                    <a:bodyPr/>
                    <a:lstStyle/>
                    <a:p>
                      <a:pPr indent="-457200" algn="ctr">
                        <a:lnSpc>
                          <a:spcPct val="200000"/>
                        </a:lnSpc>
                      </a:pPr>
                      <a:r>
                        <a:rPr lang="en-US" sz="1200" b="1" dirty="0" smtClean="0">
                          <a:effectLst/>
                          <a:latin typeface="+mn-lt"/>
                          <a:cs typeface="Times New Roman"/>
                        </a:rPr>
                        <a:t>2</a:t>
                      </a:r>
                      <a:endParaRPr lang="en-US" sz="1200" b="1" dirty="0">
                        <a:effectLst/>
                        <a:latin typeface="+mn-lt"/>
                        <a:cs typeface="Times New Roman"/>
                      </a:endParaRPr>
                    </a:p>
                  </a:txBody>
                  <a:tcPr marL="45274" marR="45274" marT="22637" marB="22637" anchor="ctr"/>
                </a:tc>
                <a:tc>
                  <a:txBody>
                    <a:bodyPr/>
                    <a:lstStyle/>
                    <a:p>
                      <a:pPr indent="-457200" algn="ctr">
                        <a:lnSpc>
                          <a:spcPct val="200000"/>
                        </a:lnSpc>
                      </a:pPr>
                      <a:r>
                        <a:rPr lang="en-US" sz="1200" b="1" dirty="0" smtClean="0">
                          <a:effectLst/>
                          <a:latin typeface="+mn-lt"/>
                          <a:cs typeface="Times New Roman"/>
                        </a:rPr>
                        <a:t>10</a:t>
                      </a:r>
                      <a:endParaRPr lang="en-US" sz="1200" b="1" dirty="0">
                        <a:effectLst/>
                        <a:latin typeface="+mn-lt"/>
                        <a:cs typeface="Times New Roman"/>
                      </a:endParaRPr>
                    </a:p>
                  </a:txBody>
                  <a:tcPr marL="45274" marR="45274" marT="22637" marB="22637" anchor="ctr"/>
                </a:tc>
              </a:tr>
              <a:tr h="396218">
                <a:tc>
                  <a:txBody>
                    <a:bodyPr/>
                    <a:lstStyle/>
                    <a:p>
                      <a:pPr marL="0" marR="0" indent="0" algn="ctr">
                        <a:lnSpc>
                          <a:spcPct val="200000"/>
                        </a:lnSpc>
                        <a:spcBef>
                          <a:spcPts val="0"/>
                        </a:spcBef>
                        <a:spcAft>
                          <a:spcPts val="0"/>
                        </a:spcAft>
                      </a:pPr>
                      <a:r>
                        <a:rPr lang="en-US" sz="1200" b="1" kern="1200">
                          <a:effectLst/>
                          <a:latin typeface="+mn-lt"/>
                        </a:rPr>
                        <a:t>STUDY #9</a:t>
                      </a:r>
                      <a:endParaRPr lang="en-US" sz="1200" b="1">
                        <a:effectLst/>
                        <a:latin typeface="+mn-lt"/>
                        <a:ea typeface="Calibri"/>
                        <a:cs typeface="Times New Roman"/>
                      </a:endParaRPr>
                    </a:p>
                  </a:txBody>
                  <a:tcPr marL="45274" marR="45274" marT="22637" marB="22637" anchor="ctr"/>
                </a:tc>
                <a:tc>
                  <a:txBody>
                    <a:bodyPr/>
                    <a:lstStyle/>
                    <a:p>
                      <a:pPr indent="-457200" algn="ctr">
                        <a:lnSpc>
                          <a:spcPct val="200000"/>
                        </a:lnSpc>
                      </a:pPr>
                      <a:r>
                        <a:rPr lang="en-US" sz="1200" b="1" dirty="0" smtClean="0">
                          <a:effectLst/>
                          <a:latin typeface="+mn-lt"/>
                          <a:cs typeface="Times New Roman"/>
                        </a:rPr>
                        <a:t>5</a:t>
                      </a:r>
                      <a:endParaRPr lang="en-US" sz="1200" b="1" dirty="0">
                        <a:effectLst/>
                        <a:latin typeface="+mn-lt"/>
                        <a:cs typeface="Times New Roman"/>
                      </a:endParaRPr>
                    </a:p>
                  </a:txBody>
                  <a:tcPr marL="45274" marR="45274" marT="22637" marB="22637" anchor="ctr"/>
                </a:tc>
                <a:tc>
                  <a:txBody>
                    <a:bodyPr/>
                    <a:lstStyle/>
                    <a:p>
                      <a:pPr indent="-457200" algn="ctr">
                        <a:lnSpc>
                          <a:spcPct val="200000"/>
                        </a:lnSpc>
                      </a:pPr>
                      <a:r>
                        <a:rPr lang="en-US" sz="1200" b="1" dirty="0" smtClean="0">
                          <a:effectLst/>
                          <a:latin typeface="+mn-lt"/>
                          <a:cs typeface="Times New Roman"/>
                        </a:rPr>
                        <a:t>2</a:t>
                      </a:r>
                      <a:endParaRPr lang="en-US" sz="1200" b="1" dirty="0">
                        <a:effectLst/>
                        <a:latin typeface="+mn-lt"/>
                        <a:cs typeface="Times New Roman"/>
                      </a:endParaRPr>
                    </a:p>
                  </a:txBody>
                  <a:tcPr marL="45274" marR="45274" marT="22637" marB="22637" anchor="ctr"/>
                </a:tc>
                <a:tc>
                  <a:txBody>
                    <a:bodyPr/>
                    <a:lstStyle/>
                    <a:p>
                      <a:pPr indent="-457200" algn="ctr">
                        <a:lnSpc>
                          <a:spcPct val="200000"/>
                        </a:lnSpc>
                      </a:pPr>
                      <a:r>
                        <a:rPr lang="en-US" sz="1200" b="1" dirty="0" smtClean="0">
                          <a:effectLst/>
                          <a:latin typeface="+mn-lt"/>
                          <a:cs typeface="Times New Roman"/>
                        </a:rPr>
                        <a:t>10</a:t>
                      </a:r>
                      <a:endParaRPr lang="en-US" sz="1200" b="1" dirty="0">
                        <a:effectLst/>
                        <a:latin typeface="+mn-lt"/>
                        <a:cs typeface="Times New Roman"/>
                      </a:endParaRPr>
                    </a:p>
                  </a:txBody>
                  <a:tcPr marL="45274" marR="45274" marT="22637" marB="22637" anchor="ctr"/>
                </a:tc>
              </a:tr>
              <a:tr h="396218">
                <a:tc>
                  <a:txBody>
                    <a:bodyPr/>
                    <a:lstStyle/>
                    <a:p>
                      <a:pPr marL="0" marR="0" indent="0" algn="ctr">
                        <a:lnSpc>
                          <a:spcPct val="200000"/>
                        </a:lnSpc>
                        <a:spcBef>
                          <a:spcPts val="0"/>
                        </a:spcBef>
                        <a:spcAft>
                          <a:spcPts val="0"/>
                        </a:spcAft>
                      </a:pPr>
                      <a:r>
                        <a:rPr lang="en-US" sz="1200" b="1" kern="1200">
                          <a:effectLst/>
                          <a:latin typeface="+mn-lt"/>
                        </a:rPr>
                        <a:t>STUDY #10</a:t>
                      </a:r>
                      <a:endParaRPr lang="en-US" sz="1200" b="1">
                        <a:effectLst/>
                        <a:latin typeface="+mn-lt"/>
                        <a:ea typeface="Calibri"/>
                        <a:cs typeface="Times New Roman"/>
                      </a:endParaRPr>
                    </a:p>
                  </a:txBody>
                  <a:tcPr marL="45274" marR="45274" marT="22637" marB="22637" anchor="ctr"/>
                </a:tc>
                <a:tc>
                  <a:txBody>
                    <a:bodyPr/>
                    <a:lstStyle/>
                    <a:p>
                      <a:pPr indent="-457200" algn="ctr">
                        <a:lnSpc>
                          <a:spcPct val="200000"/>
                        </a:lnSpc>
                      </a:pPr>
                      <a:r>
                        <a:rPr lang="en-US" sz="1200" b="1" dirty="0" smtClean="0">
                          <a:effectLst/>
                          <a:latin typeface="+mn-lt"/>
                          <a:cs typeface="Times New Roman"/>
                        </a:rPr>
                        <a:t>6</a:t>
                      </a:r>
                      <a:endParaRPr lang="en-US" sz="1200" b="1" dirty="0">
                        <a:effectLst/>
                        <a:latin typeface="+mn-lt"/>
                        <a:cs typeface="Times New Roman"/>
                      </a:endParaRPr>
                    </a:p>
                  </a:txBody>
                  <a:tcPr marL="45274" marR="45274" marT="22637" marB="22637" anchor="ctr"/>
                </a:tc>
                <a:tc>
                  <a:txBody>
                    <a:bodyPr/>
                    <a:lstStyle/>
                    <a:p>
                      <a:pPr indent="-457200" algn="ctr">
                        <a:lnSpc>
                          <a:spcPct val="200000"/>
                        </a:lnSpc>
                      </a:pPr>
                      <a:r>
                        <a:rPr lang="en-US" sz="1200" b="1" dirty="0" smtClean="0">
                          <a:effectLst/>
                          <a:latin typeface="+mn-lt"/>
                          <a:cs typeface="Times New Roman"/>
                        </a:rPr>
                        <a:t>1</a:t>
                      </a:r>
                      <a:endParaRPr lang="en-US" sz="1200" b="1" dirty="0">
                        <a:effectLst/>
                        <a:latin typeface="+mn-lt"/>
                        <a:cs typeface="Times New Roman"/>
                      </a:endParaRPr>
                    </a:p>
                  </a:txBody>
                  <a:tcPr marL="45274" marR="45274" marT="22637" marB="22637" anchor="ctr"/>
                </a:tc>
                <a:tc>
                  <a:txBody>
                    <a:bodyPr/>
                    <a:lstStyle/>
                    <a:p>
                      <a:pPr indent="-457200" algn="ctr">
                        <a:lnSpc>
                          <a:spcPct val="200000"/>
                        </a:lnSpc>
                      </a:pPr>
                      <a:r>
                        <a:rPr lang="en-US" sz="1200" b="1" dirty="0" smtClean="0">
                          <a:effectLst/>
                          <a:latin typeface="+mn-lt"/>
                          <a:cs typeface="Times New Roman"/>
                        </a:rPr>
                        <a:t>6</a:t>
                      </a:r>
                      <a:endParaRPr lang="en-US" sz="1200" b="1" dirty="0">
                        <a:effectLst/>
                        <a:latin typeface="+mn-lt"/>
                        <a:cs typeface="Times New Roman"/>
                      </a:endParaRPr>
                    </a:p>
                  </a:txBody>
                  <a:tcPr marL="45274" marR="45274" marT="22637" marB="22637" anchor="ctr"/>
                </a:tc>
              </a:tr>
              <a:tr h="396218">
                <a:tc>
                  <a:txBody>
                    <a:bodyPr/>
                    <a:lstStyle/>
                    <a:p>
                      <a:pPr marL="0" marR="0" indent="0" algn="ctr">
                        <a:lnSpc>
                          <a:spcPct val="200000"/>
                        </a:lnSpc>
                        <a:spcBef>
                          <a:spcPts val="0"/>
                        </a:spcBef>
                        <a:spcAft>
                          <a:spcPts val="0"/>
                        </a:spcAft>
                      </a:pPr>
                      <a:r>
                        <a:rPr lang="en-US" sz="1200" b="1" kern="1200">
                          <a:effectLst/>
                          <a:latin typeface="+mn-lt"/>
                        </a:rPr>
                        <a:t>STUDY #11</a:t>
                      </a:r>
                      <a:endParaRPr lang="en-US" sz="1200" b="1">
                        <a:effectLst/>
                        <a:latin typeface="+mn-lt"/>
                        <a:ea typeface="Calibri"/>
                        <a:cs typeface="Times New Roman"/>
                      </a:endParaRPr>
                    </a:p>
                  </a:txBody>
                  <a:tcPr marL="45274" marR="45274" marT="22637" marB="22637" anchor="ctr"/>
                </a:tc>
                <a:tc>
                  <a:txBody>
                    <a:bodyPr/>
                    <a:lstStyle/>
                    <a:p>
                      <a:pPr indent="-457200" algn="ctr">
                        <a:lnSpc>
                          <a:spcPct val="200000"/>
                        </a:lnSpc>
                      </a:pPr>
                      <a:r>
                        <a:rPr lang="en-US" sz="1200" b="1" dirty="0" smtClean="0">
                          <a:effectLst/>
                          <a:latin typeface="+mn-lt"/>
                          <a:cs typeface="Times New Roman"/>
                        </a:rPr>
                        <a:t>6</a:t>
                      </a:r>
                      <a:endParaRPr lang="en-US" sz="1200" b="1" dirty="0">
                        <a:effectLst/>
                        <a:latin typeface="+mn-lt"/>
                        <a:cs typeface="Times New Roman"/>
                      </a:endParaRPr>
                    </a:p>
                  </a:txBody>
                  <a:tcPr marL="45274" marR="45274" marT="22637" marB="22637" anchor="ctr"/>
                </a:tc>
                <a:tc>
                  <a:txBody>
                    <a:bodyPr/>
                    <a:lstStyle/>
                    <a:p>
                      <a:pPr indent="-457200" algn="ctr">
                        <a:lnSpc>
                          <a:spcPct val="200000"/>
                        </a:lnSpc>
                      </a:pPr>
                      <a:r>
                        <a:rPr lang="en-US" sz="1200" b="1" dirty="0" smtClean="0">
                          <a:effectLst/>
                          <a:latin typeface="+mn-lt"/>
                          <a:cs typeface="Times New Roman"/>
                        </a:rPr>
                        <a:t>2</a:t>
                      </a:r>
                      <a:endParaRPr lang="en-US" sz="1200" b="1" dirty="0">
                        <a:effectLst/>
                        <a:latin typeface="+mn-lt"/>
                        <a:cs typeface="Times New Roman"/>
                      </a:endParaRPr>
                    </a:p>
                  </a:txBody>
                  <a:tcPr marL="45274" marR="45274" marT="22637" marB="22637" anchor="ctr"/>
                </a:tc>
                <a:tc>
                  <a:txBody>
                    <a:bodyPr/>
                    <a:lstStyle/>
                    <a:p>
                      <a:pPr indent="-457200" algn="ctr">
                        <a:lnSpc>
                          <a:spcPct val="200000"/>
                        </a:lnSpc>
                      </a:pPr>
                      <a:r>
                        <a:rPr lang="en-US" sz="1200" b="1" dirty="0" smtClean="0">
                          <a:effectLst/>
                          <a:latin typeface="+mn-lt"/>
                          <a:cs typeface="Times New Roman"/>
                        </a:rPr>
                        <a:t>12</a:t>
                      </a:r>
                      <a:endParaRPr lang="en-US" sz="1200" b="1" dirty="0">
                        <a:effectLst/>
                        <a:latin typeface="+mn-lt"/>
                        <a:cs typeface="Times New Roman"/>
                      </a:endParaRPr>
                    </a:p>
                  </a:txBody>
                  <a:tcPr marL="45274" marR="45274" marT="22637" marB="22637" anchor="ctr"/>
                </a:tc>
              </a:tr>
              <a:tr h="396218">
                <a:tc>
                  <a:txBody>
                    <a:bodyPr/>
                    <a:lstStyle/>
                    <a:p>
                      <a:pPr marL="0" marR="0" indent="0" algn="ctr">
                        <a:lnSpc>
                          <a:spcPct val="200000"/>
                        </a:lnSpc>
                        <a:spcBef>
                          <a:spcPts val="0"/>
                        </a:spcBef>
                        <a:spcAft>
                          <a:spcPts val="0"/>
                        </a:spcAft>
                      </a:pPr>
                      <a:r>
                        <a:rPr lang="en-US" sz="1200" b="1" kern="1200" dirty="0">
                          <a:effectLst/>
                          <a:latin typeface="+mn-lt"/>
                        </a:rPr>
                        <a:t>STUDY #12</a:t>
                      </a:r>
                      <a:endParaRPr lang="en-US" sz="1200" b="1" dirty="0">
                        <a:effectLst/>
                        <a:latin typeface="+mn-lt"/>
                        <a:ea typeface="Calibri"/>
                        <a:cs typeface="Times New Roman"/>
                      </a:endParaRPr>
                    </a:p>
                  </a:txBody>
                  <a:tcPr marL="45274" marR="45274" marT="22637" marB="22637" anchor="ctr"/>
                </a:tc>
                <a:tc>
                  <a:txBody>
                    <a:bodyPr/>
                    <a:lstStyle/>
                    <a:p>
                      <a:pPr indent="-457200" algn="ctr">
                        <a:lnSpc>
                          <a:spcPct val="200000"/>
                        </a:lnSpc>
                      </a:pPr>
                      <a:r>
                        <a:rPr lang="en-US" sz="1200" b="1" dirty="0" smtClean="0">
                          <a:effectLst/>
                          <a:latin typeface="+mn-lt"/>
                          <a:cs typeface="Times New Roman"/>
                        </a:rPr>
                        <a:t>6</a:t>
                      </a:r>
                      <a:endParaRPr lang="en-US" sz="1200" b="1" dirty="0">
                        <a:effectLst/>
                        <a:latin typeface="+mn-lt"/>
                        <a:cs typeface="Times New Roman"/>
                      </a:endParaRPr>
                    </a:p>
                  </a:txBody>
                  <a:tcPr marL="45274" marR="45274" marT="22637" marB="22637" anchor="ctr"/>
                </a:tc>
                <a:tc>
                  <a:txBody>
                    <a:bodyPr/>
                    <a:lstStyle/>
                    <a:p>
                      <a:pPr indent="-457200" algn="ctr">
                        <a:lnSpc>
                          <a:spcPct val="200000"/>
                        </a:lnSpc>
                      </a:pPr>
                      <a:r>
                        <a:rPr lang="en-US" sz="1200" b="1" dirty="0" smtClean="0">
                          <a:effectLst/>
                          <a:latin typeface="+mn-lt"/>
                          <a:cs typeface="Times New Roman"/>
                        </a:rPr>
                        <a:t>1</a:t>
                      </a:r>
                      <a:endParaRPr lang="en-US" sz="1200" b="1" dirty="0">
                        <a:effectLst/>
                        <a:latin typeface="+mn-lt"/>
                        <a:cs typeface="Times New Roman"/>
                      </a:endParaRPr>
                    </a:p>
                  </a:txBody>
                  <a:tcPr marL="45274" marR="45274" marT="22637" marB="22637" anchor="ctr"/>
                </a:tc>
                <a:tc>
                  <a:txBody>
                    <a:bodyPr/>
                    <a:lstStyle/>
                    <a:p>
                      <a:pPr indent="-457200" algn="ctr">
                        <a:lnSpc>
                          <a:spcPct val="200000"/>
                        </a:lnSpc>
                      </a:pPr>
                      <a:r>
                        <a:rPr lang="en-US" sz="1200" b="1" dirty="0" smtClean="0">
                          <a:effectLst/>
                          <a:latin typeface="+mn-lt"/>
                          <a:cs typeface="Times New Roman"/>
                        </a:rPr>
                        <a:t>6</a:t>
                      </a:r>
                      <a:endParaRPr lang="en-US" sz="1200" b="1" dirty="0">
                        <a:effectLst/>
                        <a:latin typeface="+mn-lt"/>
                        <a:cs typeface="Times New Roman"/>
                      </a:endParaRPr>
                    </a:p>
                  </a:txBody>
                  <a:tcPr marL="45274" marR="45274" marT="22637" marB="22637" anchor="ctr"/>
                </a:tc>
              </a:tr>
            </a:tbl>
          </a:graphicData>
        </a:graphic>
      </p:graphicFrame>
    </p:spTree>
    <p:extLst>
      <p:ext uri="{BB962C8B-B14F-4D97-AF65-F5344CB8AC3E}">
        <p14:creationId xmlns:p14="http://schemas.microsoft.com/office/powerpoint/2010/main" val="7886869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solidFill>
              </a:rPr>
              <a:t>AIMS &amp; OBJECTIVES </a:t>
            </a:r>
            <a:endParaRPr lang="en-US" dirty="0">
              <a:solidFill>
                <a:schemeClr val="bg1"/>
              </a:solidFill>
            </a:endParaRPr>
          </a:p>
        </p:txBody>
      </p:sp>
      <p:sp>
        <p:nvSpPr>
          <p:cNvPr id="3" name="Content Placeholder 2"/>
          <p:cNvSpPr>
            <a:spLocks noGrp="1"/>
          </p:cNvSpPr>
          <p:nvPr>
            <p:ph idx="1"/>
          </p:nvPr>
        </p:nvSpPr>
        <p:spPr/>
        <p:txBody>
          <a:bodyPr>
            <a:normAutofit/>
          </a:bodyPr>
          <a:lstStyle/>
          <a:p>
            <a:r>
              <a:rPr lang="en-US" dirty="0"/>
              <a:t>The specific aim of this EBPC is pre-exposure training for AE personnel to minimize mental health disorders </a:t>
            </a:r>
          </a:p>
          <a:p>
            <a:endParaRPr lang="en-US" dirty="0" smtClean="0"/>
          </a:p>
          <a:p>
            <a:r>
              <a:rPr lang="en-US" dirty="0"/>
              <a:t>T</a:t>
            </a:r>
            <a:r>
              <a:rPr lang="en-US" dirty="0" smtClean="0"/>
              <a:t>he </a:t>
            </a:r>
            <a:r>
              <a:rPr lang="en-US" dirty="0"/>
              <a:t>objective is to establish a standardize clinical training led by CNS/FN-D throughout all AE squadrons in order to acclimate the AE crews to horrendous casualties encountered when deployed to OEF/OND.  </a:t>
            </a:r>
          </a:p>
        </p:txBody>
      </p:sp>
    </p:spTree>
    <p:extLst>
      <p:ext uri="{BB962C8B-B14F-4D97-AF65-F5344CB8AC3E}">
        <p14:creationId xmlns:p14="http://schemas.microsoft.com/office/powerpoint/2010/main" val="316253739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chemeClr val="bg1"/>
                </a:solidFill>
              </a:rPr>
              <a:t/>
            </a:r>
            <a:br>
              <a:rPr lang="en-US" dirty="0" smtClean="0">
                <a:solidFill>
                  <a:schemeClr val="bg1"/>
                </a:solidFill>
              </a:rPr>
            </a:br>
            <a:r>
              <a:rPr lang="en-US" dirty="0">
                <a:solidFill>
                  <a:schemeClr val="bg1"/>
                </a:solidFill>
              </a:rPr>
              <a:t>Rosswurm &amp;</a:t>
            </a:r>
            <a:r>
              <a:rPr lang="en-US" dirty="0" smtClean="0">
                <a:solidFill>
                  <a:schemeClr val="bg1"/>
                </a:solidFill>
              </a:rPr>
              <a:t> </a:t>
            </a:r>
            <a:r>
              <a:rPr lang="en-US" dirty="0">
                <a:solidFill>
                  <a:schemeClr val="bg1"/>
                </a:solidFill>
              </a:rPr>
              <a:t>Larrabee’s Evidence-Based Practice Change Model</a:t>
            </a:r>
            <a:br>
              <a:rPr lang="en-US" dirty="0">
                <a:solidFill>
                  <a:schemeClr val="bg1"/>
                </a:solidFill>
              </a:rPr>
            </a:br>
            <a:endParaRPr lang="en-US" dirty="0">
              <a:solidFill>
                <a:schemeClr val="bg1"/>
              </a:solidFill>
            </a:endParaRPr>
          </a:p>
        </p:txBody>
      </p:sp>
      <p:sp>
        <p:nvSpPr>
          <p:cNvPr id="3" name="Content Placeholder 2"/>
          <p:cNvSpPr>
            <a:spLocks noGrp="1"/>
          </p:cNvSpPr>
          <p:nvPr>
            <p:ph idx="1"/>
          </p:nvPr>
        </p:nvSpPr>
        <p:spPr>
          <a:xfrm>
            <a:off x="228600" y="1600200"/>
            <a:ext cx="8686800" cy="4709160"/>
          </a:xfrm>
        </p:spPr>
        <p:txBody>
          <a:bodyPr>
            <a:normAutofit/>
          </a:bodyPr>
          <a:lstStyle/>
          <a:p>
            <a:pPr lvl="1"/>
            <a:r>
              <a:rPr lang="en-US" sz="2800" dirty="0" smtClean="0"/>
              <a:t>Step 1 – </a:t>
            </a:r>
            <a:r>
              <a:rPr lang="en-US" sz="2800" dirty="0"/>
              <a:t>A</a:t>
            </a:r>
            <a:r>
              <a:rPr lang="en-US" sz="2800" dirty="0" smtClean="0"/>
              <a:t>sses the need for change in practice</a:t>
            </a:r>
          </a:p>
          <a:p>
            <a:pPr lvl="1"/>
            <a:r>
              <a:rPr lang="en-US" sz="2800" dirty="0" smtClean="0"/>
              <a:t>Step 2 – Locate the best evidence</a:t>
            </a:r>
          </a:p>
          <a:p>
            <a:pPr lvl="1"/>
            <a:r>
              <a:rPr lang="en-US" sz="2800" dirty="0" smtClean="0"/>
              <a:t>Step 3 – Critically analyze the evidence</a:t>
            </a:r>
          </a:p>
          <a:p>
            <a:pPr lvl="1"/>
            <a:r>
              <a:rPr lang="en-US" sz="2800" dirty="0" smtClean="0"/>
              <a:t>Step 4 – Design a practice change</a:t>
            </a:r>
          </a:p>
          <a:p>
            <a:pPr lvl="1"/>
            <a:r>
              <a:rPr lang="en-US" sz="2800" dirty="0" smtClean="0"/>
              <a:t>Step 5 – Implement and evaluate the change in practice</a:t>
            </a:r>
          </a:p>
          <a:p>
            <a:pPr lvl="1"/>
            <a:r>
              <a:rPr lang="en-US" sz="2800" dirty="0" smtClean="0"/>
              <a:t>Step 6 – Integrate and maintain the change in practice </a:t>
            </a:r>
          </a:p>
        </p:txBody>
      </p:sp>
    </p:spTree>
    <p:extLst>
      <p:ext uri="{BB962C8B-B14F-4D97-AF65-F5344CB8AC3E}">
        <p14:creationId xmlns:p14="http://schemas.microsoft.com/office/powerpoint/2010/main" val="75543532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chemeClr val="bg1"/>
                </a:solidFill>
              </a:rPr>
              <a:t>SUPPORT/BARRIES &amp; SPECIAL ACCOMIDATIONS</a:t>
            </a:r>
            <a:endParaRPr lang="en-US" dirty="0">
              <a:solidFill>
                <a:schemeClr val="bg1"/>
              </a:solidFill>
            </a:endParaRPr>
          </a:p>
        </p:txBody>
      </p:sp>
      <p:sp>
        <p:nvSpPr>
          <p:cNvPr id="3" name="Content Placeholder 2"/>
          <p:cNvSpPr>
            <a:spLocks noGrp="1"/>
          </p:cNvSpPr>
          <p:nvPr>
            <p:ph idx="1"/>
          </p:nvPr>
        </p:nvSpPr>
        <p:spPr/>
        <p:txBody>
          <a:bodyPr>
            <a:normAutofit fontScale="70000" lnSpcReduction="20000"/>
          </a:bodyPr>
          <a:lstStyle/>
          <a:p>
            <a:r>
              <a:rPr lang="en-US" sz="2600" dirty="0" smtClean="0"/>
              <a:t>Support</a:t>
            </a:r>
          </a:p>
          <a:p>
            <a:pPr lvl="1"/>
            <a:r>
              <a:rPr lang="en-US" sz="2600" dirty="0"/>
              <a:t>Significant outcomes include acclimation to traumatically injured patients to ultimately minimize  impacts of mental health disorders,  increase clinical performance, increase mission preparedness, increase job longevity, increase patient safety, and thus decrease health care cost for military and civilian communities</a:t>
            </a:r>
          </a:p>
          <a:p>
            <a:endParaRPr lang="en-US" sz="2600" dirty="0" smtClean="0"/>
          </a:p>
          <a:p>
            <a:r>
              <a:rPr lang="en-US" sz="2600" dirty="0" smtClean="0"/>
              <a:t>Barriers</a:t>
            </a:r>
          </a:p>
          <a:p>
            <a:pPr lvl="1"/>
            <a:r>
              <a:rPr lang="en-US" sz="2600" dirty="0" smtClean="0"/>
              <a:t>the </a:t>
            </a:r>
            <a:r>
              <a:rPr lang="en-US" sz="2600" dirty="0"/>
              <a:t>military </a:t>
            </a:r>
            <a:r>
              <a:rPr lang="en-US" sz="2600" dirty="0" smtClean="0"/>
              <a:t>leadership </a:t>
            </a:r>
            <a:r>
              <a:rPr lang="en-US" sz="2600" dirty="0"/>
              <a:t>will disseminate the mission objectives and present the </a:t>
            </a:r>
            <a:r>
              <a:rPr lang="en-US" sz="2600" dirty="0" smtClean="0"/>
              <a:t>guidelines </a:t>
            </a:r>
            <a:r>
              <a:rPr lang="en-US" sz="2600" dirty="0"/>
              <a:t>and time line criteria of </a:t>
            </a:r>
            <a:r>
              <a:rPr lang="en-US" sz="2600" dirty="0" smtClean="0"/>
              <a:t>the EBPC. </a:t>
            </a:r>
          </a:p>
          <a:p>
            <a:pPr lvl="1"/>
            <a:r>
              <a:rPr lang="en-US" sz="2600" dirty="0" smtClean="0"/>
              <a:t>Once </a:t>
            </a:r>
            <a:r>
              <a:rPr lang="en-US" sz="2600" dirty="0"/>
              <a:t>this occurs is it leadership responsibility, i.e. commanders, officers and senior non-commissioned officers (SNCO)  duty and responsibility to ensure uphold the orders of the officers above them and lead all Airmen to accomplish  mission objectives within the require timeline. </a:t>
            </a:r>
            <a:endParaRPr lang="en-US" sz="2600" dirty="0" smtClean="0"/>
          </a:p>
          <a:p>
            <a:pPr lvl="1"/>
            <a:r>
              <a:rPr lang="en-US" sz="2600" dirty="0"/>
              <a:t>With complete leadership support  there is zero tolerance for any Airmen to create barriers towards any practice change.  In essence it would  be going against direct orders of senior AF leadership and that is not proper military bearing, customs or courtesy. </a:t>
            </a:r>
          </a:p>
          <a:p>
            <a:endParaRPr lang="en-US" sz="2600" dirty="0" smtClean="0"/>
          </a:p>
          <a:p>
            <a:r>
              <a:rPr lang="en-US" sz="2600" dirty="0" smtClean="0"/>
              <a:t>Special Accommodations==NONE</a:t>
            </a:r>
          </a:p>
          <a:p>
            <a:endParaRPr lang="en-US" dirty="0"/>
          </a:p>
        </p:txBody>
      </p:sp>
    </p:spTree>
    <p:extLst>
      <p:ext uri="{BB962C8B-B14F-4D97-AF65-F5344CB8AC3E}">
        <p14:creationId xmlns:p14="http://schemas.microsoft.com/office/powerpoint/2010/main" val="82448041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solidFill>
              </a:rPr>
              <a:t>STRATEGIES FOR PRACTICE CHANGE</a:t>
            </a:r>
            <a:endParaRPr lang="en-US" dirty="0">
              <a:solidFill>
                <a:schemeClr val="bg1"/>
              </a:solidFill>
            </a:endParaRPr>
          </a:p>
        </p:txBody>
      </p:sp>
      <p:sp>
        <p:nvSpPr>
          <p:cNvPr id="3" name="Content Placeholder 2"/>
          <p:cNvSpPr>
            <a:spLocks noGrp="1"/>
          </p:cNvSpPr>
          <p:nvPr>
            <p:ph idx="1"/>
          </p:nvPr>
        </p:nvSpPr>
        <p:spPr/>
        <p:txBody>
          <a:bodyPr/>
          <a:lstStyle/>
          <a:p>
            <a:r>
              <a:rPr lang="en-US" dirty="0" smtClean="0"/>
              <a:t>Creating highly trained AE squadrons to provide the highest quality of care for our wounded soldiers and also lower the risk for mental disorders in the AE crew members</a:t>
            </a:r>
            <a:endParaRPr lang="en-US" dirty="0"/>
          </a:p>
          <a:p>
            <a:endParaRPr lang="en-US" sz="800" dirty="0" smtClean="0"/>
          </a:p>
          <a:p>
            <a:r>
              <a:rPr lang="en-US" dirty="0" smtClean="0"/>
              <a:t>Increase health outcomes</a:t>
            </a:r>
          </a:p>
          <a:p>
            <a:endParaRPr lang="en-US" sz="800" dirty="0" smtClean="0"/>
          </a:p>
          <a:p>
            <a:r>
              <a:rPr lang="en-US" dirty="0" smtClean="0"/>
              <a:t>Increase performance and longevity of AE personnel</a:t>
            </a:r>
          </a:p>
          <a:p>
            <a:endParaRPr lang="en-US" sz="800" dirty="0" smtClean="0"/>
          </a:p>
          <a:p>
            <a:r>
              <a:rPr lang="en-US" dirty="0" smtClean="0"/>
              <a:t>Decrease cost in treating mental disorders     </a:t>
            </a:r>
            <a:endParaRPr lang="en-US" dirty="0"/>
          </a:p>
        </p:txBody>
      </p:sp>
    </p:spTree>
    <p:extLst>
      <p:ext uri="{BB962C8B-B14F-4D97-AF65-F5344CB8AC3E}">
        <p14:creationId xmlns:p14="http://schemas.microsoft.com/office/powerpoint/2010/main" val="259452693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3"/>
          <p:cNvSpPr>
            <a:spLocks noChangeArrowheads="1"/>
          </p:cNvSpPr>
          <p:nvPr/>
        </p:nvSpPr>
        <p:spPr bwMode="auto">
          <a:xfrm>
            <a:off x="906463" y="1501775"/>
            <a:ext cx="7302500" cy="4483100"/>
          </a:xfrm>
          <a:prstGeom prst="rect">
            <a:avLst/>
          </a:prstGeom>
          <a:solidFill>
            <a:srgbClr val="FFFFFF"/>
          </a:solidFill>
          <a:ln w="6350">
            <a:solidFill>
              <a:srgbClr val="000000"/>
            </a:solidFill>
            <a:miter lim="800000"/>
            <a:headEnd/>
            <a:tailEnd/>
          </a:ln>
        </p:spPr>
        <p:txBody>
          <a:bodyPr wrap="none" anchor="ctr"/>
          <a:lstStyle/>
          <a:p>
            <a:endParaRPr lang="en-US"/>
          </a:p>
        </p:txBody>
      </p:sp>
      <p:sp>
        <p:nvSpPr>
          <p:cNvPr id="2051" name="Rectangle 2"/>
          <p:cNvSpPr>
            <a:spLocks noGrp="1" noChangeArrowheads="1"/>
          </p:cNvSpPr>
          <p:nvPr>
            <p:ph type="title"/>
          </p:nvPr>
        </p:nvSpPr>
        <p:spPr>
          <a:noFill/>
        </p:spPr>
        <p:txBody>
          <a:bodyPr anchor="t"/>
          <a:lstStyle/>
          <a:p>
            <a:pPr fontAlgn="ctr"/>
            <a:r>
              <a:rPr lang="en-US" dirty="0" smtClean="0">
                <a:solidFill>
                  <a:schemeClr val="bg1"/>
                </a:solidFill>
              </a:rPr>
              <a:t>Practice Change Timeline</a:t>
            </a:r>
          </a:p>
        </p:txBody>
      </p:sp>
      <p:sp>
        <p:nvSpPr>
          <p:cNvPr id="2052" name="Rectangle 4"/>
          <p:cNvSpPr>
            <a:spLocks noChangeArrowheads="1"/>
          </p:cNvSpPr>
          <p:nvPr/>
        </p:nvSpPr>
        <p:spPr bwMode="auto">
          <a:xfrm>
            <a:off x="906463" y="1501775"/>
            <a:ext cx="596900" cy="444500"/>
          </a:xfrm>
          <a:prstGeom prst="rect">
            <a:avLst/>
          </a:prstGeom>
          <a:solidFill>
            <a:schemeClr val="accent1"/>
          </a:solidFill>
          <a:ln>
            <a:noFill/>
          </a:ln>
          <a:extLst>
            <a:ext uri="{91240B29-F687-4F45-9708-019B960494DF}">
              <a14:hiddenLine xmlns:a14="http://schemas.microsoft.com/office/drawing/2010/main" w="6350">
                <a:solidFill>
                  <a:srgbClr val="000000"/>
                </a:solidFill>
                <a:miter lim="800000"/>
                <a:headEnd/>
                <a:tailEnd/>
              </a14:hiddenLine>
            </a:ext>
          </a:extLst>
        </p:spPr>
        <p:txBody>
          <a:bodyPr wrap="none" lIns="92075" tIns="46038" rIns="92075" bIns="46038" anchor="ctr"/>
          <a:lstStyle/>
          <a:p>
            <a:r>
              <a:rPr lang="en-US" sz="1200" b="1" dirty="0">
                <a:solidFill>
                  <a:schemeClr val="bg1"/>
                </a:solidFill>
                <a:latin typeface="Verdana" pitchFamily="34" charset="0"/>
              </a:rPr>
              <a:t>JAN</a:t>
            </a:r>
          </a:p>
        </p:txBody>
      </p:sp>
      <p:sp>
        <p:nvSpPr>
          <p:cNvPr id="2053" name="Rectangle 5"/>
          <p:cNvSpPr>
            <a:spLocks noChangeArrowheads="1"/>
          </p:cNvSpPr>
          <p:nvPr/>
        </p:nvSpPr>
        <p:spPr bwMode="auto">
          <a:xfrm>
            <a:off x="1516063" y="1501775"/>
            <a:ext cx="596900" cy="444500"/>
          </a:xfrm>
          <a:prstGeom prst="rect">
            <a:avLst/>
          </a:prstGeom>
          <a:solidFill>
            <a:schemeClr val="accent1"/>
          </a:solidFill>
          <a:ln>
            <a:noFill/>
          </a:ln>
          <a:extLst>
            <a:ext uri="{91240B29-F687-4F45-9708-019B960494DF}">
              <a14:hiddenLine xmlns:a14="http://schemas.microsoft.com/office/drawing/2010/main" w="6350">
                <a:solidFill>
                  <a:srgbClr val="000000"/>
                </a:solidFill>
                <a:miter lim="800000"/>
                <a:headEnd/>
                <a:tailEnd/>
              </a14:hiddenLine>
            </a:ext>
          </a:extLst>
        </p:spPr>
        <p:txBody>
          <a:bodyPr wrap="none" lIns="92075" tIns="46038" rIns="92075" bIns="46038" anchor="ctr"/>
          <a:lstStyle/>
          <a:p>
            <a:r>
              <a:rPr lang="en-US" sz="1200" b="1" dirty="0">
                <a:solidFill>
                  <a:schemeClr val="bg1"/>
                </a:solidFill>
                <a:latin typeface="Verdana" pitchFamily="34" charset="0"/>
              </a:rPr>
              <a:t>FEB</a:t>
            </a:r>
          </a:p>
        </p:txBody>
      </p:sp>
      <p:sp>
        <p:nvSpPr>
          <p:cNvPr id="2054" name="Rectangle 6"/>
          <p:cNvSpPr>
            <a:spLocks noChangeArrowheads="1"/>
          </p:cNvSpPr>
          <p:nvPr/>
        </p:nvSpPr>
        <p:spPr bwMode="auto">
          <a:xfrm>
            <a:off x="2125663" y="1501775"/>
            <a:ext cx="596900" cy="444500"/>
          </a:xfrm>
          <a:prstGeom prst="rect">
            <a:avLst/>
          </a:prstGeom>
          <a:solidFill>
            <a:schemeClr val="accent1"/>
          </a:solidFill>
          <a:ln>
            <a:noFill/>
          </a:ln>
          <a:extLst>
            <a:ext uri="{91240B29-F687-4F45-9708-019B960494DF}">
              <a14:hiddenLine xmlns:a14="http://schemas.microsoft.com/office/drawing/2010/main" w="6350">
                <a:solidFill>
                  <a:srgbClr val="000000"/>
                </a:solidFill>
                <a:miter lim="800000"/>
                <a:headEnd/>
                <a:tailEnd/>
              </a14:hiddenLine>
            </a:ext>
          </a:extLst>
        </p:spPr>
        <p:txBody>
          <a:bodyPr wrap="none" lIns="92075" tIns="46038" rIns="92075" bIns="46038" anchor="ctr"/>
          <a:lstStyle/>
          <a:p>
            <a:r>
              <a:rPr lang="en-US" sz="1200" b="1" dirty="0">
                <a:solidFill>
                  <a:schemeClr val="bg1"/>
                </a:solidFill>
                <a:latin typeface="Verdana" pitchFamily="34" charset="0"/>
              </a:rPr>
              <a:t>MAR</a:t>
            </a:r>
          </a:p>
        </p:txBody>
      </p:sp>
      <p:sp>
        <p:nvSpPr>
          <p:cNvPr id="2055" name="Rectangle 7"/>
          <p:cNvSpPr>
            <a:spLocks noChangeArrowheads="1"/>
          </p:cNvSpPr>
          <p:nvPr/>
        </p:nvSpPr>
        <p:spPr bwMode="auto">
          <a:xfrm>
            <a:off x="2735263" y="1501775"/>
            <a:ext cx="596900" cy="444500"/>
          </a:xfrm>
          <a:prstGeom prst="rect">
            <a:avLst/>
          </a:prstGeom>
          <a:solidFill>
            <a:schemeClr val="accent1"/>
          </a:solidFill>
          <a:ln>
            <a:noFill/>
          </a:ln>
          <a:extLst>
            <a:ext uri="{91240B29-F687-4F45-9708-019B960494DF}">
              <a14:hiddenLine xmlns:a14="http://schemas.microsoft.com/office/drawing/2010/main" w="6350">
                <a:solidFill>
                  <a:srgbClr val="000000"/>
                </a:solidFill>
                <a:miter lim="800000"/>
                <a:headEnd/>
                <a:tailEnd/>
              </a14:hiddenLine>
            </a:ext>
          </a:extLst>
        </p:spPr>
        <p:txBody>
          <a:bodyPr wrap="none" lIns="92075" tIns="46038" rIns="92075" bIns="46038" anchor="ctr"/>
          <a:lstStyle/>
          <a:p>
            <a:r>
              <a:rPr lang="en-US" sz="1200" b="1" dirty="0">
                <a:solidFill>
                  <a:schemeClr val="bg1"/>
                </a:solidFill>
                <a:latin typeface="Verdana" pitchFamily="34" charset="0"/>
              </a:rPr>
              <a:t>APR</a:t>
            </a:r>
          </a:p>
        </p:txBody>
      </p:sp>
      <p:sp>
        <p:nvSpPr>
          <p:cNvPr id="2056" name="Rectangle 8"/>
          <p:cNvSpPr>
            <a:spLocks noChangeArrowheads="1"/>
          </p:cNvSpPr>
          <p:nvPr/>
        </p:nvSpPr>
        <p:spPr bwMode="auto">
          <a:xfrm>
            <a:off x="3344863" y="1501775"/>
            <a:ext cx="596900" cy="444500"/>
          </a:xfrm>
          <a:prstGeom prst="rect">
            <a:avLst/>
          </a:prstGeom>
          <a:solidFill>
            <a:schemeClr val="accent1"/>
          </a:solidFill>
          <a:ln>
            <a:noFill/>
          </a:ln>
          <a:extLst>
            <a:ext uri="{91240B29-F687-4F45-9708-019B960494DF}">
              <a14:hiddenLine xmlns:a14="http://schemas.microsoft.com/office/drawing/2010/main" w="6350">
                <a:solidFill>
                  <a:srgbClr val="000000"/>
                </a:solidFill>
                <a:miter lim="800000"/>
                <a:headEnd/>
                <a:tailEnd/>
              </a14:hiddenLine>
            </a:ext>
          </a:extLst>
        </p:spPr>
        <p:txBody>
          <a:bodyPr wrap="none" lIns="92075" tIns="46038" rIns="92075" bIns="46038" anchor="ctr"/>
          <a:lstStyle/>
          <a:p>
            <a:r>
              <a:rPr lang="en-US" sz="1200" b="1" dirty="0">
                <a:solidFill>
                  <a:schemeClr val="bg1"/>
                </a:solidFill>
                <a:latin typeface="Verdana" pitchFamily="34" charset="0"/>
              </a:rPr>
              <a:t>MAY</a:t>
            </a:r>
          </a:p>
        </p:txBody>
      </p:sp>
      <p:sp>
        <p:nvSpPr>
          <p:cNvPr id="2057" name="Rectangle 9"/>
          <p:cNvSpPr>
            <a:spLocks noChangeArrowheads="1"/>
          </p:cNvSpPr>
          <p:nvPr/>
        </p:nvSpPr>
        <p:spPr bwMode="auto">
          <a:xfrm>
            <a:off x="3954463" y="1501775"/>
            <a:ext cx="596900" cy="444500"/>
          </a:xfrm>
          <a:prstGeom prst="rect">
            <a:avLst/>
          </a:prstGeom>
          <a:solidFill>
            <a:schemeClr val="accent1"/>
          </a:solidFill>
          <a:ln>
            <a:noFill/>
          </a:ln>
          <a:extLst>
            <a:ext uri="{91240B29-F687-4F45-9708-019B960494DF}">
              <a14:hiddenLine xmlns:a14="http://schemas.microsoft.com/office/drawing/2010/main" w="6350">
                <a:solidFill>
                  <a:srgbClr val="000000"/>
                </a:solidFill>
                <a:miter lim="800000"/>
                <a:headEnd/>
                <a:tailEnd/>
              </a14:hiddenLine>
            </a:ext>
          </a:extLst>
        </p:spPr>
        <p:txBody>
          <a:bodyPr wrap="none" lIns="92075" tIns="46038" rIns="92075" bIns="46038" anchor="ctr"/>
          <a:lstStyle/>
          <a:p>
            <a:r>
              <a:rPr lang="en-US" sz="1200" b="1" dirty="0">
                <a:solidFill>
                  <a:schemeClr val="bg1"/>
                </a:solidFill>
                <a:latin typeface="Verdana" pitchFamily="34" charset="0"/>
              </a:rPr>
              <a:t>JUN</a:t>
            </a:r>
          </a:p>
        </p:txBody>
      </p:sp>
      <p:sp>
        <p:nvSpPr>
          <p:cNvPr id="2058" name="Rectangle 10"/>
          <p:cNvSpPr>
            <a:spLocks noChangeArrowheads="1"/>
          </p:cNvSpPr>
          <p:nvPr/>
        </p:nvSpPr>
        <p:spPr bwMode="auto">
          <a:xfrm>
            <a:off x="4564063" y="1501775"/>
            <a:ext cx="596900" cy="444500"/>
          </a:xfrm>
          <a:prstGeom prst="rect">
            <a:avLst/>
          </a:prstGeom>
          <a:solidFill>
            <a:schemeClr val="accent1"/>
          </a:solidFill>
          <a:ln>
            <a:noFill/>
          </a:ln>
          <a:extLst>
            <a:ext uri="{91240B29-F687-4F45-9708-019B960494DF}">
              <a14:hiddenLine xmlns:a14="http://schemas.microsoft.com/office/drawing/2010/main" w="6350">
                <a:solidFill>
                  <a:srgbClr val="000000"/>
                </a:solidFill>
                <a:miter lim="800000"/>
                <a:headEnd/>
                <a:tailEnd/>
              </a14:hiddenLine>
            </a:ext>
          </a:extLst>
        </p:spPr>
        <p:txBody>
          <a:bodyPr wrap="none" lIns="92075" tIns="46038" rIns="92075" bIns="46038" anchor="ctr"/>
          <a:lstStyle/>
          <a:p>
            <a:r>
              <a:rPr lang="en-US" sz="1200" b="1" dirty="0">
                <a:solidFill>
                  <a:schemeClr val="bg1"/>
                </a:solidFill>
                <a:latin typeface="Verdana" pitchFamily="34" charset="0"/>
              </a:rPr>
              <a:t>JUL</a:t>
            </a:r>
          </a:p>
        </p:txBody>
      </p:sp>
      <p:sp>
        <p:nvSpPr>
          <p:cNvPr id="2059" name="Rectangle 11"/>
          <p:cNvSpPr>
            <a:spLocks noChangeArrowheads="1"/>
          </p:cNvSpPr>
          <p:nvPr/>
        </p:nvSpPr>
        <p:spPr bwMode="auto">
          <a:xfrm>
            <a:off x="5173663" y="1501775"/>
            <a:ext cx="596900" cy="444500"/>
          </a:xfrm>
          <a:prstGeom prst="rect">
            <a:avLst/>
          </a:prstGeom>
          <a:solidFill>
            <a:schemeClr val="accent1"/>
          </a:solidFill>
          <a:ln>
            <a:noFill/>
          </a:ln>
          <a:extLst>
            <a:ext uri="{91240B29-F687-4F45-9708-019B960494DF}">
              <a14:hiddenLine xmlns:a14="http://schemas.microsoft.com/office/drawing/2010/main" w="6350">
                <a:solidFill>
                  <a:srgbClr val="000000"/>
                </a:solidFill>
                <a:miter lim="800000"/>
                <a:headEnd/>
                <a:tailEnd/>
              </a14:hiddenLine>
            </a:ext>
          </a:extLst>
        </p:spPr>
        <p:txBody>
          <a:bodyPr wrap="none" lIns="92075" tIns="46038" rIns="92075" bIns="46038" anchor="ctr"/>
          <a:lstStyle/>
          <a:p>
            <a:r>
              <a:rPr lang="en-US" sz="1200" b="1" dirty="0">
                <a:solidFill>
                  <a:schemeClr val="bg1"/>
                </a:solidFill>
                <a:latin typeface="Verdana" pitchFamily="34" charset="0"/>
              </a:rPr>
              <a:t>AUG</a:t>
            </a:r>
          </a:p>
        </p:txBody>
      </p:sp>
      <p:sp>
        <p:nvSpPr>
          <p:cNvPr id="2060" name="Rectangle 12"/>
          <p:cNvSpPr>
            <a:spLocks noChangeArrowheads="1"/>
          </p:cNvSpPr>
          <p:nvPr/>
        </p:nvSpPr>
        <p:spPr bwMode="auto">
          <a:xfrm>
            <a:off x="5783263" y="1501775"/>
            <a:ext cx="596900" cy="444500"/>
          </a:xfrm>
          <a:prstGeom prst="rect">
            <a:avLst/>
          </a:prstGeom>
          <a:solidFill>
            <a:schemeClr val="accent1"/>
          </a:solidFill>
          <a:ln>
            <a:noFill/>
          </a:ln>
          <a:extLst>
            <a:ext uri="{91240B29-F687-4F45-9708-019B960494DF}">
              <a14:hiddenLine xmlns:a14="http://schemas.microsoft.com/office/drawing/2010/main" w="6350">
                <a:solidFill>
                  <a:srgbClr val="000000"/>
                </a:solidFill>
                <a:miter lim="800000"/>
                <a:headEnd/>
                <a:tailEnd/>
              </a14:hiddenLine>
            </a:ext>
          </a:extLst>
        </p:spPr>
        <p:txBody>
          <a:bodyPr wrap="none" lIns="92075" tIns="46038" rIns="92075" bIns="46038" anchor="ctr"/>
          <a:lstStyle/>
          <a:p>
            <a:r>
              <a:rPr lang="en-US" sz="1200" b="1" dirty="0">
                <a:solidFill>
                  <a:schemeClr val="bg1"/>
                </a:solidFill>
                <a:latin typeface="Verdana" pitchFamily="34" charset="0"/>
              </a:rPr>
              <a:t>SEP</a:t>
            </a:r>
          </a:p>
        </p:txBody>
      </p:sp>
      <p:sp>
        <p:nvSpPr>
          <p:cNvPr id="2061" name="Rectangle 13"/>
          <p:cNvSpPr>
            <a:spLocks noChangeArrowheads="1"/>
          </p:cNvSpPr>
          <p:nvPr/>
        </p:nvSpPr>
        <p:spPr bwMode="auto">
          <a:xfrm>
            <a:off x="6392863" y="1501775"/>
            <a:ext cx="596900" cy="444500"/>
          </a:xfrm>
          <a:prstGeom prst="rect">
            <a:avLst/>
          </a:prstGeom>
          <a:solidFill>
            <a:schemeClr val="accent1"/>
          </a:solidFill>
          <a:ln>
            <a:noFill/>
          </a:ln>
          <a:extLst>
            <a:ext uri="{91240B29-F687-4F45-9708-019B960494DF}">
              <a14:hiddenLine xmlns:a14="http://schemas.microsoft.com/office/drawing/2010/main" w="6350">
                <a:solidFill>
                  <a:srgbClr val="000000"/>
                </a:solidFill>
                <a:miter lim="800000"/>
                <a:headEnd/>
                <a:tailEnd/>
              </a14:hiddenLine>
            </a:ext>
          </a:extLst>
        </p:spPr>
        <p:txBody>
          <a:bodyPr wrap="none" lIns="92075" tIns="46038" rIns="92075" bIns="46038" anchor="ctr"/>
          <a:lstStyle/>
          <a:p>
            <a:r>
              <a:rPr lang="en-US" sz="1200" b="1" dirty="0">
                <a:solidFill>
                  <a:schemeClr val="bg1"/>
                </a:solidFill>
                <a:latin typeface="Verdana" pitchFamily="34" charset="0"/>
              </a:rPr>
              <a:t>OCT</a:t>
            </a:r>
          </a:p>
        </p:txBody>
      </p:sp>
      <p:sp>
        <p:nvSpPr>
          <p:cNvPr id="2062" name="Rectangle 14"/>
          <p:cNvSpPr>
            <a:spLocks noChangeArrowheads="1"/>
          </p:cNvSpPr>
          <p:nvPr/>
        </p:nvSpPr>
        <p:spPr bwMode="auto">
          <a:xfrm>
            <a:off x="7002463" y="1501775"/>
            <a:ext cx="596900" cy="444500"/>
          </a:xfrm>
          <a:prstGeom prst="rect">
            <a:avLst/>
          </a:prstGeom>
          <a:solidFill>
            <a:schemeClr val="accent1"/>
          </a:solidFill>
          <a:ln>
            <a:noFill/>
          </a:ln>
          <a:extLst>
            <a:ext uri="{91240B29-F687-4F45-9708-019B960494DF}">
              <a14:hiddenLine xmlns:a14="http://schemas.microsoft.com/office/drawing/2010/main" w="6350">
                <a:solidFill>
                  <a:srgbClr val="000000"/>
                </a:solidFill>
                <a:miter lim="800000"/>
                <a:headEnd/>
                <a:tailEnd/>
              </a14:hiddenLine>
            </a:ext>
          </a:extLst>
        </p:spPr>
        <p:txBody>
          <a:bodyPr wrap="none" lIns="92075" tIns="46038" rIns="92075" bIns="46038" anchor="ctr"/>
          <a:lstStyle/>
          <a:p>
            <a:r>
              <a:rPr lang="en-US" sz="1200" b="1" dirty="0">
                <a:solidFill>
                  <a:schemeClr val="bg1"/>
                </a:solidFill>
                <a:latin typeface="Verdana" pitchFamily="34" charset="0"/>
              </a:rPr>
              <a:t>NOV</a:t>
            </a:r>
          </a:p>
        </p:txBody>
      </p:sp>
      <p:sp>
        <p:nvSpPr>
          <p:cNvPr id="2063" name="Rectangle 15"/>
          <p:cNvSpPr>
            <a:spLocks noChangeArrowheads="1"/>
          </p:cNvSpPr>
          <p:nvPr/>
        </p:nvSpPr>
        <p:spPr bwMode="auto">
          <a:xfrm>
            <a:off x="7612063" y="1501775"/>
            <a:ext cx="596900" cy="444500"/>
          </a:xfrm>
          <a:prstGeom prst="rect">
            <a:avLst/>
          </a:prstGeom>
          <a:solidFill>
            <a:schemeClr val="accent1"/>
          </a:solidFill>
          <a:ln>
            <a:noFill/>
          </a:ln>
          <a:extLst>
            <a:ext uri="{91240B29-F687-4F45-9708-019B960494DF}">
              <a14:hiddenLine xmlns:a14="http://schemas.microsoft.com/office/drawing/2010/main" w="6350">
                <a:solidFill>
                  <a:srgbClr val="000000"/>
                </a:solidFill>
                <a:miter lim="800000"/>
                <a:headEnd/>
                <a:tailEnd/>
              </a14:hiddenLine>
            </a:ext>
          </a:extLst>
        </p:spPr>
        <p:txBody>
          <a:bodyPr wrap="none" lIns="92075" tIns="46038" rIns="92075" bIns="46038" anchor="ctr"/>
          <a:lstStyle/>
          <a:p>
            <a:r>
              <a:rPr lang="en-US" sz="1200" b="1" dirty="0">
                <a:solidFill>
                  <a:schemeClr val="bg1"/>
                </a:solidFill>
                <a:latin typeface="Verdana" pitchFamily="34" charset="0"/>
              </a:rPr>
              <a:t>DEC</a:t>
            </a:r>
          </a:p>
        </p:txBody>
      </p:sp>
      <p:sp>
        <p:nvSpPr>
          <p:cNvPr id="2064" name="Line 16"/>
          <p:cNvSpPr>
            <a:spLocks noChangeShapeType="1"/>
          </p:cNvSpPr>
          <p:nvPr/>
        </p:nvSpPr>
        <p:spPr bwMode="auto">
          <a:xfrm>
            <a:off x="900113" y="1952625"/>
            <a:ext cx="731520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6350">
                <a:solidFill>
                  <a:srgbClr val="000000"/>
                </a:solidFill>
                <a:round/>
                <a:headEnd type="none" w="sm" len="sm"/>
                <a:tailEnd type="none" w="sm" len="sm"/>
              </a14:hiddenLine>
            </a:ext>
          </a:extLst>
        </p:spPr>
        <p:txBody>
          <a:bodyPr/>
          <a:lstStyle/>
          <a:p>
            <a:endParaRPr lang="en-US"/>
          </a:p>
        </p:txBody>
      </p:sp>
      <p:sp>
        <p:nvSpPr>
          <p:cNvPr id="2065" name="Line 17"/>
          <p:cNvSpPr>
            <a:spLocks noChangeShapeType="1"/>
          </p:cNvSpPr>
          <p:nvPr/>
        </p:nvSpPr>
        <p:spPr bwMode="auto">
          <a:xfrm>
            <a:off x="1509713" y="1495425"/>
            <a:ext cx="0" cy="4495800"/>
          </a:xfrm>
          <a:prstGeom prst="line">
            <a:avLst/>
          </a:prstGeom>
          <a:noFill/>
          <a:ln w="12700">
            <a:solidFill>
              <a:srgbClr val="C0C0C0"/>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2066" name="Line 18"/>
          <p:cNvSpPr>
            <a:spLocks noChangeShapeType="1"/>
          </p:cNvSpPr>
          <p:nvPr/>
        </p:nvSpPr>
        <p:spPr bwMode="auto">
          <a:xfrm>
            <a:off x="3941763" y="1824038"/>
            <a:ext cx="0" cy="4495800"/>
          </a:xfrm>
          <a:prstGeom prst="line">
            <a:avLst/>
          </a:prstGeom>
          <a:noFill/>
          <a:ln w="12700">
            <a:solidFill>
              <a:srgbClr val="C0C0C0"/>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2067" name="Line 19"/>
          <p:cNvSpPr>
            <a:spLocks noChangeShapeType="1"/>
          </p:cNvSpPr>
          <p:nvPr/>
        </p:nvSpPr>
        <p:spPr bwMode="auto">
          <a:xfrm>
            <a:off x="2728913" y="1495425"/>
            <a:ext cx="0" cy="4495800"/>
          </a:xfrm>
          <a:prstGeom prst="line">
            <a:avLst/>
          </a:prstGeom>
          <a:noFill/>
          <a:ln w="12700">
            <a:solidFill>
              <a:srgbClr val="C0C0C0"/>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2068" name="Line 20"/>
          <p:cNvSpPr>
            <a:spLocks noChangeShapeType="1"/>
          </p:cNvSpPr>
          <p:nvPr/>
        </p:nvSpPr>
        <p:spPr bwMode="auto">
          <a:xfrm>
            <a:off x="3338513" y="1495425"/>
            <a:ext cx="0" cy="4495800"/>
          </a:xfrm>
          <a:prstGeom prst="line">
            <a:avLst/>
          </a:prstGeom>
          <a:noFill/>
          <a:ln w="12700">
            <a:solidFill>
              <a:srgbClr val="C0C0C0"/>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2069" name="Line 21"/>
          <p:cNvSpPr>
            <a:spLocks noChangeShapeType="1"/>
          </p:cNvSpPr>
          <p:nvPr/>
        </p:nvSpPr>
        <p:spPr bwMode="auto">
          <a:xfrm>
            <a:off x="3948113" y="1495425"/>
            <a:ext cx="0" cy="4495800"/>
          </a:xfrm>
          <a:prstGeom prst="line">
            <a:avLst/>
          </a:prstGeom>
          <a:noFill/>
          <a:ln w="12700">
            <a:solidFill>
              <a:srgbClr val="C0C0C0"/>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2070" name="Line 22"/>
          <p:cNvSpPr>
            <a:spLocks noChangeShapeType="1"/>
          </p:cNvSpPr>
          <p:nvPr/>
        </p:nvSpPr>
        <p:spPr bwMode="auto">
          <a:xfrm>
            <a:off x="4557713" y="1495425"/>
            <a:ext cx="0" cy="4495800"/>
          </a:xfrm>
          <a:prstGeom prst="line">
            <a:avLst/>
          </a:prstGeom>
          <a:noFill/>
          <a:ln w="12700">
            <a:solidFill>
              <a:srgbClr val="C0C0C0"/>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2071" name="Line 23"/>
          <p:cNvSpPr>
            <a:spLocks noChangeShapeType="1"/>
          </p:cNvSpPr>
          <p:nvPr/>
        </p:nvSpPr>
        <p:spPr bwMode="auto">
          <a:xfrm>
            <a:off x="5167313" y="1495425"/>
            <a:ext cx="0" cy="4495800"/>
          </a:xfrm>
          <a:prstGeom prst="line">
            <a:avLst/>
          </a:prstGeom>
          <a:noFill/>
          <a:ln w="12700">
            <a:solidFill>
              <a:srgbClr val="C0C0C0"/>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2072" name="Line 24"/>
          <p:cNvSpPr>
            <a:spLocks noChangeShapeType="1"/>
          </p:cNvSpPr>
          <p:nvPr/>
        </p:nvSpPr>
        <p:spPr bwMode="auto">
          <a:xfrm>
            <a:off x="5776913" y="1495425"/>
            <a:ext cx="0" cy="4495800"/>
          </a:xfrm>
          <a:prstGeom prst="line">
            <a:avLst/>
          </a:prstGeom>
          <a:noFill/>
          <a:ln w="12700">
            <a:solidFill>
              <a:srgbClr val="C0C0C0"/>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2073" name="Line 25"/>
          <p:cNvSpPr>
            <a:spLocks noChangeShapeType="1"/>
          </p:cNvSpPr>
          <p:nvPr/>
        </p:nvSpPr>
        <p:spPr bwMode="auto">
          <a:xfrm>
            <a:off x="6386513" y="1495425"/>
            <a:ext cx="0" cy="4495800"/>
          </a:xfrm>
          <a:prstGeom prst="line">
            <a:avLst/>
          </a:prstGeom>
          <a:noFill/>
          <a:ln w="12700">
            <a:solidFill>
              <a:srgbClr val="C0C0C0"/>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2074" name="Line 26"/>
          <p:cNvSpPr>
            <a:spLocks noChangeShapeType="1"/>
          </p:cNvSpPr>
          <p:nvPr/>
        </p:nvSpPr>
        <p:spPr bwMode="auto">
          <a:xfrm>
            <a:off x="6996113" y="1495425"/>
            <a:ext cx="0" cy="4495800"/>
          </a:xfrm>
          <a:prstGeom prst="line">
            <a:avLst/>
          </a:prstGeom>
          <a:noFill/>
          <a:ln w="12700">
            <a:solidFill>
              <a:srgbClr val="C0C0C0"/>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2075" name="Line 27"/>
          <p:cNvSpPr>
            <a:spLocks noChangeShapeType="1"/>
          </p:cNvSpPr>
          <p:nvPr/>
        </p:nvSpPr>
        <p:spPr bwMode="auto">
          <a:xfrm>
            <a:off x="7605713" y="1495425"/>
            <a:ext cx="0" cy="4495800"/>
          </a:xfrm>
          <a:prstGeom prst="line">
            <a:avLst/>
          </a:prstGeom>
          <a:noFill/>
          <a:ln w="12700">
            <a:solidFill>
              <a:srgbClr val="C0C0C0"/>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2076" name="AutoShape 29"/>
          <p:cNvSpPr>
            <a:spLocks noChangeArrowheads="1"/>
          </p:cNvSpPr>
          <p:nvPr/>
        </p:nvSpPr>
        <p:spPr bwMode="auto">
          <a:xfrm>
            <a:off x="3971925" y="2149475"/>
            <a:ext cx="1981200" cy="274638"/>
          </a:xfrm>
          <a:prstGeom prst="homePlate">
            <a:avLst>
              <a:gd name="adj" fmla="val 61852"/>
            </a:avLst>
          </a:prstGeom>
          <a:gradFill rotWithShape="1">
            <a:gsLst>
              <a:gs pos="0">
                <a:srgbClr val="FFFFFF"/>
              </a:gs>
              <a:gs pos="100000">
                <a:srgbClr val="FFCC66"/>
              </a:gs>
            </a:gsLst>
            <a:lin ang="0" scaled="1"/>
          </a:gradFill>
          <a:ln>
            <a:noFill/>
          </a:ln>
          <a:extLst>
            <a:ext uri="{91240B29-F687-4F45-9708-019B960494DF}">
              <a14:hiddenLine xmlns:a14="http://schemas.microsoft.com/office/drawing/2010/main" w="6350">
                <a:solidFill>
                  <a:srgbClr val="000000"/>
                </a:solidFill>
                <a:miter lim="800000"/>
                <a:headEnd/>
                <a:tailEnd/>
              </a14:hiddenLine>
            </a:ext>
          </a:extLst>
        </p:spPr>
        <p:txBody>
          <a:bodyPr wrap="none" lIns="128588" tIns="65088" rIns="128588" bIns="65088" anchor="ctr"/>
          <a:lstStyle/>
          <a:p>
            <a:pPr algn="l" defTabSz="1279525"/>
            <a:r>
              <a:rPr lang="en-US" sz="900" b="1" dirty="0">
                <a:solidFill>
                  <a:schemeClr val="bg1"/>
                </a:solidFill>
                <a:latin typeface="Verdana" pitchFamily="34" charset="0"/>
              </a:rPr>
              <a:t>Development of training </a:t>
            </a:r>
          </a:p>
        </p:txBody>
      </p:sp>
      <p:sp>
        <p:nvSpPr>
          <p:cNvPr id="2077" name="AutoShape 31"/>
          <p:cNvSpPr>
            <a:spLocks noChangeArrowheads="1"/>
          </p:cNvSpPr>
          <p:nvPr/>
        </p:nvSpPr>
        <p:spPr bwMode="auto">
          <a:xfrm>
            <a:off x="5953125" y="3986213"/>
            <a:ext cx="2255838" cy="274637"/>
          </a:xfrm>
          <a:prstGeom prst="homePlate">
            <a:avLst>
              <a:gd name="adj" fmla="val 65863"/>
            </a:avLst>
          </a:prstGeom>
          <a:gradFill rotWithShape="1">
            <a:gsLst>
              <a:gs pos="0">
                <a:srgbClr val="FFFFFF"/>
              </a:gs>
              <a:gs pos="100000">
                <a:srgbClr val="FFCC66"/>
              </a:gs>
            </a:gsLst>
            <a:lin ang="0" scaled="1"/>
          </a:gradFill>
          <a:ln>
            <a:noFill/>
          </a:ln>
          <a:extLst>
            <a:ext uri="{91240B29-F687-4F45-9708-019B960494DF}">
              <a14:hiddenLine xmlns:a14="http://schemas.microsoft.com/office/drawing/2010/main" w="6350">
                <a:solidFill>
                  <a:srgbClr val="000000"/>
                </a:solidFill>
                <a:miter lim="800000"/>
                <a:headEnd/>
                <a:tailEnd/>
              </a14:hiddenLine>
            </a:ext>
          </a:extLst>
        </p:spPr>
        <p:txBody>
          <a:bodyPr wrap="none" lIns="128588" tIns="65088" rIns="128588" bIns="65088" anchor="ctr"/>
          <a:lstStyle/>
          <a:p>
            <a:pPr algn="l"/>
            <a:r>
              <a:rPr lang="en-US" sz="900" b="1" dirty="0">
                <a:solidFill>
                  <a:schemeClr val="bg1"/>
                </a:solidFill>
                <a:latin typeface="Verdana" pitchFamily="34" charset="0"/>
              </a:rPr>
              <a:t>Deployment</a:t>
            </a:r>
          </a:p>
        </p:txBody>
      </p:sp>
      <p:sp>
        <p:nvSpPr>
          <p:cNvPr id="2078" name="AutoShape 32"/>
          <p:cNvSpPr>
            <a:spLocks noChangeArrowheads="1"/>
          </p:cNvSpPr>
          <p:nvPr/>
        </p:nvSpPr>
        <p:spPr bwMode="auto">
          <a:xfrm>
            <a:off x="914400" y="4741863"/>
            <a:ext cx="3636963" cy="274637"/>
          </a:xfrm>
          <a:prstGeom prst="homePlate">
            <a:avLst>
              <a:gd name="adj" fmla="val 58918"/>
            </a:avLst>
          </a:prstGeom>
          <a:gradFill rotWithShape="1">
            <a:gsLst>
              <a:gs pos="0">
                <a:srgbClr val="FFFFFF"/>
              </a:gs>
              <a:gs pos="100000">
                <a:srgbClr val="FFCC66"/>
              </a:gs>
            </a:gsLst>
            <a:lin ang="0" scaled="1"/>
          </a:gradFill>
          <a:ln>
            <a:noFill/>
          </a:ln>
          <a:extLst>
            <a:ext uri="{91240B29-F687-4F45-9708-019B960494DF}">
              <a14:hiddenLine xmlns:a14="http://schemas.microsoft.com/office/drawing/2010/main" w="6350">
                <a:solidFill>
                  <a:srgbClr val="000000"/>
                </a:solidFill>
                <a:miter lim="800000"/>
                <a:headEnd/>
                <a:tailEnd/>
              </a14:hiddenLine>
            </a:ext>
          </a:extLst>
        </p:spPr>
        <p:txBody>
          <a:bodyPr wrap="none" lIns="92075" tIns="46038" rIns="92075" bIns="46038" anchor="ctr"/>
          <a:lstStyle/>
          <a:p>
            <a:pPr algn="l"/>
            <a:r>
              <a:rPr lang="en-US" sz="900" b="1" dirty="0">
                <a:solidFill>
                  <a:schemeClr val="bg1"/>
                </a:solidFill>
                <a:latin typeface="Verdana" pitchFamily="34" charset="0"/>
              </a:rPr>
              <a:t>Evaluation</a:t>
            </a:r>
          </a:p>
        </p:txBody>
      </p:sp>
      <p:sp>
        <p:nvSpPr>
          <p:cNvPr id="2079" name="Rectangle 37"/>
          <p:cNvSpPr>
            <a:spLocks noChangeArrowheads="1"/>
          </p:cNvSpPr>
          <p:nvPr/>
        </p:nvSpPr>
        <p:spPr bwMode="auto">
          <a:xfrm flipH="1">
            <a:off x="6819900" y="5610225"/>
            <a:ext cx="7620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wrap="none" lIns="92075" tIns="46038" rIns="92075" bIns="46038" anchor="ctr"/>
          <a:lstStyle/>
          <a:p>
            <a:pPr algn="l"/>
            <a:endParaRPr lang="en-US" sz="1000">
              <a:solidFill>
                <a:srgbClr val="006699"/>
              </a:solidFill>
              <a:latin typeface="Verdana" pitchFamily="34" charset="0"/>
            </a:endParaRPr>
          </a:p>
        </p:txBody>
      </p:sp>
      <p:sp>
        <p:nvSpPr>
          <p:cNvPr id="2080" name="AutoShape 41"/>
          <p:cNvSpPr>
            <a:spLocks noChangeArrowheads="1"/>
          </p:cNvSpPr>
          <p:nvPr/>
        </p:nvSpPr>
        <p:spPr bwMode="auto">
          <a:xfrm>
            <a:off x="4414838" y="5305425"/>
            <a:ext cx="304800" cy="304800"/>
          </a:xfrm>
          <a:prstGeom prst="diamond">
            <a:avLst/>
          </a:prstGeom>
          <a:solidFill>
            <a:srgbClr val="FFCC66"/>
          </a:solidFill>
          <a:ln>
            <a:noFill/>
          </a:ln>
          <a:extLst>
            <a:ext uri="{91240B29-F687-4F45-9708-019B960494DF}">
              <a14:hiddenLine xmlns:a14="http://schemas.microsoft.com/office/drawing/2010/main" w="6350" algn="ctr">
                <a:solidFill>
                  <a:srgbClr val="000000"/>
                </a:solidFill>
                <a:miter lim="800000"/>
                <a:headEnd/>
                <a:tailEnd/>
              </a14:hiddenLine>
            </a:ext>
          </a:extLst>
        </p:spPr>
        <p:txBody>
          <a:bodyPr wrap="none" lIns="128588" tIns="65088" rIns="128588" bIns="65088" anchor="ctr"/>
          <a:lstStyle/>
          <a:p>
            <a:endParaRPr lang="en-US"/>
          </a:p>
        </p:txBody>
      </p:sp>
      <p:sp>
        <p:nvSpPr>
          <p:cNvPr id="2081" name="Line 44"/>
          <p:cNvSpPr>
            <a:spLocks noChangeShapeType="1"/>
          </p:cNvSpPr>
          <p:nvPr/>
        </p:nvSpPr>
        <p:spPr bwMode="auto">
          <a:xfrm>
            <a:off x="914400" y="1924050"/>
            <a:ext cx="7304088" cy="0"/>
          </a:xfrm>
          <a:prstGeom prst="line">
            <a:avLst/>
          </a:prstGeom>
          <a:noFill/>
          <a:ln w="19050">
            <a:solidFill>
              <a:srgbClr val="006699"/>
            </a:solidFill>
            <a:round/>
            <a:headEnd/>
            <a:tailEnd/>
          </a:ln>
          <a:extLst>
            <a:ext uri="{909E8E84-426E-40DD-AFC4-6F175D3DCCD1}">
              <a14:hiddenFill xmlns:a14="http://schemas.microsoft.com/office/drawing/2010/main">
                <a:noFill/>
              </a14:hiddenFill>
            </a:ext>
          </a:extLst>
        </p:spPr>
        <p:txBody>
          <a:bodyPr wrap="none" lIns="128588" tIns="65088" rIns="128588" bIns="65088" anchor="ctr"/>
          <a:lstStyle/>
          <a:p>
            <a:endParaRPr lang="en-US"/>
          </a:p>
        </p:txBody>
      </p:sp>
      <p:sp>
        <p:nvSpPr>
          <p:cNvPr id="2082" name="Rectangle 43"/>
          <p:cNvSpPr>
            <a:spLocks noChangeArrowheads="1"/>
          </p:cNvSpPr>
          <p:nvPr/>
        </p:nvSpPr>
        <p:spPr bwMode="auto">
          <a:xfrm>
            <a:off x="906463" y="1501775"/>
            <a:ext cx="7302500" cy="4483100"/>
          </a:xfrm>
          <a:prstGeom prst="rect">
            <a:avLst/>
          </a:prstGeom>
          <a:noFill/>
          <a:ln w="6350">
            <a:solidFill>
              <a:srgbClr val="006699"/>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083" name="AutoShape 48"/>
          <p:cNvSpPr>
            <a:spLocks noChangeArrowheads="1"/>
          </p:cNvSpPr>
          <p:nvPr/>
        </p:nvSpPr>
        <p:spPr bwMode="auto">
          <a:xfrm>
            <a:off x="5953125" y="3036888"/>
            <a:ext cx="304800" cy="304800"/>
          </a:xfrm>
          <a:prstGeom prst="diamond">
            <a:avLst/>
          </a:prstGeom>
          <a:solidFill>
            <a:srgbClr val="FFCC66"/>
          </a:solidFill>
          <a:ln>
            <a:noFill/>
          </a:ln>
          <a:extLst>
            <a:ext uri="{91240B29-F687-4F45-9708-019B960494DF}">
              <a14:hiddenLine xmlns:a14="http://schemas.microsoft.com/office/drawing/2010/main" w="6350" algn="ctr">
                <a:solidFill>
                  <a:srgbClr val="000000"/>
                </a:solidFill>
                <a:miter lim="800000"/>
                <a:headEnd/>
                <a:tailEnd/>
              </a14:hiddenLine>
            </a:ext>
          </a:extLst>
        </p:spPr>
        <p:txBody>
          <a:bodyPr wrap="none" lIns="128588" tIns="65088" rIns="128588" bIns="65088" anchor="ctr"/>
          <a:lstStyle/>
          <a:p>
            <a:endParaRPr lang="en-US"/>
          </a:p>
        </p:txBody>
      </p:sp>
      <p:sp>
        <p:nvSpPr>
          <p:cNvPr id="2084" name="TextBox 2"/>
          <p:cNvSpPr txBox="1">
            <a:spLocks noChangeArrowheads="1"/>
          </p:cNvSpPr>
          <p:nvPr/>
        </p:nvSpPr>
        <p:spPr bwMode="auto">
          <a:xfrm>
            <a:off x="5481638" y="3305175"/>
            <a:ext cx="1274762" cy="231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900" b="1">
                <a:solidFill>
                  <a:srgbClr val="000000"/>
                </a:solidFill>
                <a:latin typeface="Arial" charset="0"/>
              </a:defRPr>
            </a:lvl1pPr>
            <a:lvl2pPr marL="742950" indent="-285750">
              <a:defRPr sz="900" b="1">
                <a:solidFill>
                  <a:srgbClr val="000000"/>
                </a:solidFill>
                <a:latin typeface="Arial" charset="0"/>
              </a:defRPr>
            </a:lvl2pPr>
            <a:lvl3pPr marL="1143000" indent="-228600">
              <a:defRPr sz="900" b="1">
                <a:solidFill>
                  <a:srgbClr val="000000"/>
                </a:solidFill>
                <a:latin typeface="Arial" charset="0"/>
              </a:defRPr>
            </a:lvl3pPr>
            <a:lvl4pPr marL="1600200" indent="-228600">
              <a:defRPr sz="900" b="1">
                <a:solidFill>
                  <a:srgbClr val="000000"/>
                </a:solidFill>
                <a:latin typeface="Arial" charset="0"/>
              </a:defRPr>
            </a:lvl4pPr>
            <a:lvl5pPr marL="2057400" indent="-228600">
              <a:defRPr sz="900" b="1">
                <a:solidFill>
                  <a:srgbClr val="000000"/>
                </a:solidFill>
                <a:latin typeface="Arial" charset="0"/>
              </a:defRPr>
            </a:lvl5pPr>
            <a:lvl6pPr marL="2514600" indent="-228600" algn="ctr" eaLnBrk="0" fontAlgn="base" hangingPunct="0">
              <a:spcBef>
                <a:spcPct val="0"/>
              </a:spcBef>
              <a:spcAft>
                <a:spcPct val="0"/>
              </a:spcAft>
              <a:defRPr sz="900" b="1">
                <a:solidFill>
                  <a:srgbClr val="000000"/>
                </a:solidFill>
                <a:latin typeface="Arial" charset="0"/>
              </a:defRPr>
            </a:lvl6pPr>
            <a:lvl7pPr marL="2971800" indent="-228600" algn="ctr" eaLnBrk="0" fontAlgn="base" hangingPunct="0">
              <a:spcBef>
                <a:spcPct val="0"/>
              </a:spcBef>
              <a:spcAft>
                <a:spcPct val="0"/>
              </a:spcAft>
              <a:defRPr sz="900" b="1">
                <a:solidFill>
                  <a:srgbClr val="000000"/>
                </a:solidFill>
                <a:latin typeface="Arial" charset="0"/>
              </a:defRPr>
            </a:lvl7pPr>
            <a:lvl8pPr marL="3429000" indent="-228600" algn="ctr" eaLnBrk="0" fontAlgn="base" hangingPunct="0">
              <a:spcBef>
                <a:spcPct val="0"/>
              </a:spcBef>
              <a:spcAft>
                <a:spcPct val="0"/>
              </a:spcAft>
              <a:defRPr sz="900" b="1">
                <a:solidFill>
                  <a:srgbClr val="000000"/>
                </a:solidFill>
                <a:latin typeface="Arial" charset="0"/>
              </a:defRPr>
            </a:lvl8pPr>
            <a:lvl9pPr marL="3886200" indent="-228600" algn="ctr" eaLnBrk="0" fontAlgn="base" hangingPunct="0">
              <a:spcBef>
                <a:spcPct val="0"/>
              </a:spcBef>
              <a:spcAft>
                <a:spcPct val="0"/>
              </a:spcAft>
              <a:defRPr sz="900" b="1">
                <a:solidFill>
                  <a:srgbClr val="000000"/>
                </a:solidFill>
                <a:latin typeface="Arial" charset="0"/>
              </a:defRPr>
            </a:lvl9pPr>
          </a:lstStyle>
          <a:p>
            <a:pPr>
              <a:defRPr/>
            </a:pPr>
            <a:r>
              <a:rPr lang="en-US" dirty="0" smtClean="0">
                <a:solidFill>
                  <a:schemeClr val="bg1"/>
                </a:solidFill>
                <a:latin typeface="Verdana" pitchFamily="34" charset="0"/>
                <a:ea typeface="Verdana" pitchFamily="34" charset="0"/>
                <a:cs typeface="Verdana" pitchFamily="34" charset="0"/>
              </a:rPr>
              <a:t>Implementation</a:t>
            </a:r>
          </a:p>
        </p:txBody>
      </p:sp>
      <p:sp>
        <p:nvSpPr>
          <p:cNvPr id="2" name="TextBox 1"/>
          <p:cNvSpPr txBox="1"/>
          <p:nvPr/>
        </p:nvSpPr>
        <p:spPr>
          <a:xfrm>
            <a:off x="4153694" y="5596241"/>
            <a:ext cx="1131888" cy="231775"/>
          </a:xfrm>
          <a:prstGeom prst="rect">
            <a:avLst/>
          </a:prstGeom>
          <a:noFill/>
        </p:spPr>
        <p:txBody>
          <a:bodyPr>
            <a:spAutoFit/>
          </a:bodyPr>
          <a:lstStyle/>
          <a:p>
            <a:pPr>
              <a:defRPr/>
            </a:pPr>
            <a:r>
              <a:rPr lang="en-US" sz="900" b="1" dirty="0">
                <a:solidFill>
                  <a:schemeClr val="bg1"/>
                </a:solidFill>
                <a:latin typeface="Verdana" pitchFamily="34" charset="0"/>
                <a:ea typeface="Verdana" pitchFamily="34" charset="0"/>
                <a:cs typeface="Verdana" pitchFamily="34" charset="0"/>
              </a:rPr>
              <a:t>Completion</a:t>
            </a:r>
          </a:p>
        </p:txBody>
      </p:sp>
    </p:spTree>
    <p:extLst>
      <p:ext uri="{BB962C8B-B14F-4D97-AF65-F5344CB8AC3E}">
        <p14:creationId xmlns:p14="http://schemas.microsoft.com/office/powerpoint/2010/main" val="3627774477"/>
      </p:ext>
    </p:extLst>
  </p:cSld>
  <p:clrMapOvr>
    <a:masterClrMapping/>
  </p:clrMapOvr>
  <p:transition spd="slow" advTm="0"/>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lstStyle/>
          <a:p>
            <a:r>
              <a:rPr lang="en-US" dirty="0">
                <a:solidFill>
                  <a:schemeClr val="bg1"/>
                </a:solidFill>
              </a:rPr>
              <a:t>BURNING QUESTION????</a:t>
            </a:r>
          </a:p>
        </p:txBody>
      </p:sp>
      <p:sp>
        <p:nvSpPr>
          <p:cNvPr id="3" name="Content Placeholder 2"/>
          <p:cNvSpPr>
            <a:spLocks noGrp="1"/>
          </p:cNvSpPr>
          <p:nvPr>
            <p:ph idx="1"/>
          </p:nvPr>
        </p:nvSpPr>
        <p:spPr>
          <a:xfrm>
            <a:off x="228600" y="1295400"/>
            <a:ext cx="8763000" cy="4937760"/>
          </a:xfrm>
        </p:spPr>
        <p:txBody>
          <a:bodyPr>
            <a:normAutofit/>
          </a:bodyPr>
          <a:lstStyle/>
          <a:p>
            <a:pPr marL="137160" indent="0">
              <a:buNone/>
            </a:pPr>
            <a:r>
              <a:rPr lang="en-US" dirty="0" smtClean="0"/>
              <a:t>	In </a:t>
            </a:r>
            <a:r>
              <a:rPr lang="en-US" dirty="0"/>
              <a:t>active duty aeromedical evacuation personnel [AE] (P), what are the benefits of pre-exposure clinical training at AE squadrons to acclimate members to traumatically injured casualties delivered by APN’s who have completed the clinical nurse specialist disaster management program at Wright State University (I) as compared to current training practices in AE squadrons by instructor flight nurses and instructor aeromedical evacuation technicians (C) in order to help the AE members positively adapt emotionally and clinically to the traumatically injured  patients  (O) within a one year time period (T)?</a:t>
            </a:r>
          </a:p>
        </p:txBody>
      </p:sp>
    </p:spTree>
    <p:extLst>
      <p:ext uri="{BB962C8B-B14F-4D97-AF65-F5344CB8AC3E}">
        <p14:creationId xmlns:p14="http://schemas.microsoft.com/office/powerpoint/2010/main" val="238484366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smtClean="0">
                <a:solidFill>
                  <a:schemeClr val="bg1"/>
                </a:solidFill>
              </a:rPr>
              <a:t>DONABEDIAN MODEL</a:t>
            </a:r>
            <a:endParaRPr lang="en-US" dirty="0">
              <a:solidFill>
                <a:schemeClr val="bg1"/>
              </a:solidFill>
            </a:endParaRPr>
          </a:p>
        </p:txBody>
      </p:sp>
      <p:sp>
        <p:nvSpPr>
          <p:cNvPr id="3" name="Content Placeholder 2"/>
          <p:cNvSpPr>
            <a:spLocks noGrp="1"/>
          </p:cNvSpPr>
          <p:nvPr>
            <p:ph idx="1"/>
          </p:nvPr>
        </p:nvSpPr>
        <p:spPr>
          <a:xfrm>
            <a:off x="228600" y="1066800"/>
            <a:ext cx="8610600" cy="5181600"/>
          </a:xfrm>
        </p:spPr>
        <p:txBody>
          <a:bodyPr>
            <a:normAutofit/>
          </a:bodyPr>
          <a:lstStyle/>
          <a:p>
            <a:r>
              <a:rPr lang="en-US" dirty="0" smtClean="0"/>
              <a:t>4 domains</a:t>
            </a:r>
            <a:r>
              <a:rPr lang="en-US" dirty="0"/>
              <a:t>: </a:t>
            </a:r>
            <a:endParaRPr lang="en-US" dirty="0" smtClean="0"/>
          </a:p>
          <a:p>
            <a:pPr lvl="1"/>
            <a:r>
              <a:rPr lang="en-US" sz="2800" dirty="0" smtClean="0"/>
              <a:t>Structure</a:t>
            </a:r>
          </a:p>
          <a:p>
            <a:pPr lvl="1"/>
            <a:r>
              <a:rPr lang="en-US" sz="2800" dirty="0" smtClean="0"/>
              <a:t>Process</a:t>
            </a:r>
          </a:p>
          <a:p>
            <a:pPr lvl="1"/>
            <a:r>
              <a:rPr lang="en-US" sz="2800" dirty="0" smtClean="0"/>
              <a:t>Outcomes</a:t>
            </a:r>
          </a:p>
          <a:p>
            <a:pPr lvl="1"/>
            <a:r>
              <a:rPr lang="en-US" sz="2800" dirty="0" smtClean="0"/>
              <a:t>Impact</a:t>
            </a:r>
          </a:p>
          <a:p>
            <a:pPr lvl="1"/>
            <a:endParaRPr lang="en-US" sz="2800" dirty="0" smtClean="0"/>
          </a:p>
          <a:p>
            <a:r>
              <a:rPr lang="en-US" dirty="0"/>
              <a:t>A</a:t>
            </a:r>
            <a:r>
              <a:rPr lang="en-US" dirty="0" smtClean="0"/>
              <a:t>ll four </a:t>
            </a:r>
            <a:r>
              <a:rPr lang="en-US" dirty="0"/>
              <a:t>domains </a:t>
            </a:r>
            <a:r>
              <a:rPr lang="en-US" dirty="0" smtClean="0"/>
              <a:t>are </a:t>
            </a:r>
            <a:r>
              <a:rPr lang="en-US" dirty="0"/>
              <a:t>equally important, and should be used to complement each other when monitoring quality of healthcare.</a:t>
            </a:r>
          </a:p>
        </p:txBody>
      </p:sp>
    </p:spTree>
    <p:extLst>
      <p:ext uri="{BB962C8B-B14F-4D97-AF65-F5344CB8AC3E}">
        <p14:creationId xmlns:p14="http://schemas.microsoft.com/office/powerpoint/2010/main" val="77691498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76200"/>
            <a:ext cx="8839200" cy="1143000"/>
          </a:xfrm>
        </p:spPr>
        <p:txBody>
          <a:bodyPr>
            <a:normAutofit fontScale="90000"/>
          </a:bodyPr>
          <a:lstStyle/>
          <a:p>
            <a:r>
              <a:rPr lang="en-US" dirty="0" smtClean="0">
                <a:solidFill>
                  <a:schemeClr val="bg1"/>
                </a:solidFill>
              </a:rPr>
              <a:t>MONTIORING PRACTICE CHANGE IMPLEMENTATION</a:t>
            </a:r>
            <a:endParaRPr lang="en-US" dirty="0">
              <a:solidFill>
                <a:schemeClr val="bg1"/>
              </a:solidFill>
            </a:endParaRPr>
          </a:p>
        </p:txBody>
      </p:sp>
      <p:sp>
        <p:nvSpPr>
          <p:cNvPr id="3" name="Content Placeholder 2"/>
          <p:cNvSpPr>
            <a:spLocks noGrp="1"/>
          </p:cNvSpPr>
          <p:nvPr>
            <p:ph idx="1"/>
          </p:nvPr>
        </p:nvSpPr>
        <p:spPr>
          <a:xfrm>
            <a:off x="152400" y="1219200"/>
            <a:ext cx="8763000" cy="5090160"/>
          </a:xfrm>
        </p:spPr>
        <p:txBody>
          <a:bodyPr>
            <a:normAutofit/>
          </a:bodyPr>
          <a:lstStyle/>
          <a:p>
            <a:r>
              <a:rPr lang="en-US" dirty="0" smtClean="0"/>
              <a:t>SHORT TERM</a:t>
            </a:r>
          </a:p>
          <a:p>
            <a:pPr lvl="1"/>
            <a:r>
              <a:rPr lang="en-US" dirty="0" smtClean="0"/>
              <a:t>Positive feedback from training</a:t>
            </a:r>
          </a:p>
          <a:p>
            <a:pPr lvl="1"/>
            <a:r>
              <a:rPr lang="en-US" dirty="0" smtClean="0"/>
              <a:t>Increase in positive coping skills of AE personnel</a:t>
            </a:r>
          </a:p>
          <a:p>
            <a:pPr lvl="1"/>
            <a:r>
              <a:rPr lang="en-US" dirty="0" smtClean="0"/>
              <a:t>Increase in performance/satisfaction of AE personnel </a:t>
            </a:r>
          </a:p>
          <a:p>
            <a:r>
              <a:rPr lang="en-US" dirty="0" smtClean="0"/>
              <a:t>LONG TERM</a:t>
            </a:r>
          </a:p>
          <a:p>
            <a:pPr lvl="1"/>
            <a:r>
              <a:rPr lang="en-US" dirty="0" smtClean="0"/>
              <a:t>A decrease in mental disorders in AE personnel. </a:t>
            </a:r>
          </a:p>
          <a:p>
            <a:r>
              <a:rPr lang="en-US" dirty="0" smtClean="0"/>
              <a:t>SUCCESS/FAILURE OF PRACTICE CHANGE</a:t>
            </a:r>
          </a:p>
          <a:p>
            <a:pPr lvl="1"/>
            <a:r>
              <a:rPr lang="en-US" dirty="0" smtClean="0"/>
              <a:t>A continuation of positive health outcomes for AE personnel and wounded warriors.</a:t>
            </a:r>
          </a:p>
          <a:p>
            <a:pPr lvl="1"/>
            <a:r>
              <a:rPr lang="en-US" dirty="0" smtClean="0"/>
              <a:t>No change in outcomes or increased levels of mental disorders in AE personnel </a:t>
            </a:r>
            <a:endParaRPr lang="en-US" dirty="0"/>
          </a:p>
        </p:txBody>
      </p:sp>
    </p:spTree>
    <p:extLst>
      <p:ext uri="{BB962C8B-B14F-4D97-AF65-F5344CB8AC3E}">
        <p14:creationId xmlns:p14="http://schemas.microsoft.com/office/powerpoint/2010/main" val="183633320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solidFill>
              </a:rPr>
              <a:t>EVALUATION</a:t>
            </a:r>
            <a:endParaRPr lang="en-US" dirty="0">
              <a:solidFill>
                <a:schemeClr val="bg1"/>
              </a:solidFill>
            </a:endParaRPr>
          </a:p>
        </p:txBody>
      </p:sp>
      <p:sp>
        <p:nvSpPr>
          <p:cNvPr id="3" name="Content Placeholder 2"/>
          <p:cNvSpPr>
            <a:spLocks noGrp="1"/>
          </p:cNvSpPr>
          <p:nvPr>
            <p:ph idx="1"/>
          </p:nvPr>
        </p:nvSpPr>
        <p:spPr/>
        <p:txBody>
          <a:bodyPr/>
          <a:lstStyle/>
          <a:p>
            <a:r>
              <a:rPr lang="en-US" dirty="0" smtClean="0"/>
              <a:t>OUTCOMES MEASURED BY </a:t>
            </a:r>
            <a:r>
              <a:rPr lang="en-US" dirty="0" smtClean="0"/>
              <a:t>APN</a:t>
            </a:r>
          </a:p>
          <a:p>
            <a:pPr lvl="1"/>
            <a:r>
              <a:rPr lang="en-US" dirty="0"/>
              <a:t>Cases of mental disorders</a:t>
            </a:r>
          </a:p>
          <a:p>
            <a:pPr lvl="1"/>
            <a:r>
              <a:rPr lang="en-US" dirty="0"/>
              <a:t>Coping skills</a:t>
            </a:r>
          </a:p>
          <a:p>
            <a:pPr lvl="1"/>
            <a:r>
              <a:rPr lang="en-US" dirty="0"/>
              <a:t>Clinical skills/competency</a:t>
            </a:r>
          </a:p>
          <a:p>
            <a:endParaRPr lang="en-US" dirty="0" smtClean="0"/>
          </a:p>
          <a:p>
            <a:r>
              <a:rPr lang="en-US" dirty="0" smtClean="0"/>
              <a:t>Compare to other AE squadrons that did not receive training.</a:t>
            </a:r>
            <a:endParaRPr lang="en-US" dirty="0" smtClean="0"/>
          </a:p>
          <a:p>
            <a:pPr marL="585216" lvl="1" indent="0">
              <a:buNone/>
            </a:pPr>
            <a:endParaRPr lang="en-US" dirty="0" smtClean="0"/>
          </a:p>
        </p:txBody>
      </p:sp>
    </p:spTree>
    <p:extLst>
      <p:ext uri="{BB962C8B-B14F-4D97-AF65-F5344CB8AC3E}">
        <p14:creationId xmlns:p14="http://schemas.microsoft.com/office/powerpoint/2010/main" val="17012159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chemeClr val="bg1"/>
                </a:solidFill>
              </a:rPr>
              <a:t>DATA ANALYSIS</a:t>
            </a:r>
            <a:endParaRPr lang="en-US" dirty="0">
              <a:solidFill>
                <a:schemeClr val="bg1"/>
              </a:solidFill>
            </a:endParaRPr>
          </a:p>
        </p:txBody>
      </p:sp>
      <p:sp>
        <p:nvSpPr>
          <p:cNvPr id="3" name="Content Placeholder 2"/>
          <p:cNvSpPr>
            <a:spLocks noGrp="1"/>
          </p:cNvSpPr>
          <p:nvPr>
            <p:ph idx="1"/>
          </p:nvPr>
        </p:nvSpPr>
        <p:spPr/>
        <p:txBody>
          <a:bodyPr>
            <a:normAutofit lnSpcReduction="10000"/>
          </a:bodyPr>
          <a:lstStyle/>
          <a:p>
            <a:r>
              <a:rPr lang="en-US" dirty="0"/>
              <a:t>A</a:t>
            </a:r>
            <a:r>
              <a:rPr lang="en-US" dirty="0" smtClean="0"/>
              <a:t>dministration </a:t>
            </a:r>
            <a:r>
              <a:rPr lang="en-US" dirty="0"/>
              <a:t>of a psychometric </a:t>
            </a:r>
            <a:r>
              <a:rPr lang="en-US" dirty="0" smtClean="0"/>
              <a:t>questionnaire</a:t>
            </a:r>
          </a:p>
          <a:p>
            <a:pPr lvl="1"/>
            <a:r>
              <a:rPr lang="en-US" dirty="0" smtClean="0"/>
              <a:t>Questionnaire will be administered </a:t>
            </a:r>
            <a:r>
              <a:rPr lang="en-US" dirty="0"/>
              <a:t>3 months after training </a:t>
            </a:r>
            <a:r>
              <a:rPr lang="en-US" dirty="0" smtClean="0"/>
              <a:t>and </a:t>
            </a:r>
            <a:r>
              <a:rPr lang="en-US" dirty="0"/>
              <a:t>3 months </a:t>
            </a:r>
            <a:r>
              <a:rPr lang="en-US" dirty="0" smtClean="0"/>
              <a:t>post-deployment</a:t>
            </a:r>
          </a:p>
          <a:p>
            <a:pPr lvl="1"/>
            <a:endParaRPr lang="en-US" dirty="0" smtClean="0"/>
          </a:p>
          <a:p>
            <a:r>
              <a:rPr lang="en-US" dirty="0"/>
              <a:t>POST TRAINING SATISFACTION </a:t>
            </a:r>
            <a:r>
              <a:rPr lang="en-US" dirty="0" smtClean="0"/>
              <a:t>FORM</a:t>
            </a:r>
          </a:p>
          <a:p>
            <a:pPr lvl="1"/>
            <a:r>
              <a:rPr lang="en-US" dirty="0"/>
              <a:t>Was this training effective?</a:t>
            </a:r>
          </a:p>
          <a:p>
            <a:pPr lvl="1"/>
            <a:r>
              <a:rPr lang="en-US" dirty="0"/>
              <a:t>How did this training help you?</a:t>
            </a:r>
          </a:p>
          <a:p>
            <a:pPr lvl="1"/>
            <a:r>
              <a:rPr lang="en-US" dirty="0"/>
              <a:t>What suggestions would you make for further training programs?</a:t>
            </a:r>
          </a:p>
          <a:p>
            <a:pPr marL="137160" indent="0">
              <a:buNone/>
            </a:pPr>
            <a:endParaRPr lang="en-US" dirty="0" smtClean="0"/>
          </a:p>
          <a:p>
            <a:r>
              <a:rPr lang="en-US" dirty="0" smtClean="0"/>
              <a:t>T-Test </a:t>
            </a:r>
            <a:r>
              <a:rPr lang="en-US" dirty="0"/>
              <a:t>and Cronbach's alpha  </a:t>
            </a:r>
          </a:p>
        </p:txBody>
      </p:sp>
    </p:spTree>
    <p:extLst>
      <p:ext uri="{BB962C8B-B14F-4D97-AF65-F5344CB8AC3E}">
        <p14:creationId xmlns:p14="http://schemas.microsoft.com/office/powerpoint/2010/main" val="62979894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solidFill>
              </a:rPr>
              <a:t>BUDGET</a:t>
            </a:r>
            <a:endParaRPr lang="en-US" dirty="0">
              <a:solidFill>
                <a:schemeClr val="bg1"/>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1941071"/>
              </p:ext>
            </p:extLst>
          </p:nvPr>
        </p:nvGraphicFramePr>
        <p:xfrm>
          <a:off x="457200" y="1600200"/>
          <a:ext cx="8229600" cy="470852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16732526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solidFill>
              </a:rPr>
              <a:t>REFERENCES</a:t>
            </a:r>
            <a:endParaRPr lang="en-US" dirty="0">
              <a:solidFill>
                <a:schemeClr val="bg1"/>
              </a:solidFill>
            </a:endParaRPr>
          </a:p>
        </p:txBody>
      </p:sp>
      <p:sp>
        <p:nvSpPr>
          <p:cNvPr id="3" name="Content Placeholder 2"/>
          <p:cNvSpPr>
            <a:spLocks noGrp="1"/>
          </p:cNvSpPr>
          <p:nvPr>
            <p:ph idx="1"/>
          </p:nvPr>
        </p:nvSpPr>
        <p:spPr/>
        <p:txBody>
          <a:bodyPr>
            <a:normAutofit fontScale="47500" lnSpcReduction="20000"/>
          </a:bodyPr>
          <a:lstStyle/>
          <a:p>
            <a:r>
              <a:rPr lang="en-US" dirty="0" err="1"/>
              <a:t>Bian</a:t>
            </a:r>
            <a:r>
              <a:rPr lang="en-US" dirty="0"/>
              <a:t>, Y., </a:t>
            </a:r>
            <a:r>
              <a:rPr lang="en-US" dirty="0" err="1"/>
              <a:t>Xiong</a:t>
            </a:r>
            <a:r>
              <a:rPr lang="en-US" dirty="0"/>
              <a:t>, H., Zhang, L., Tang, T., Liu, Z., </a:t>
            </a:r>
            <a:r>
              <a:rPr lang="en-US" dirty="0" err="1"/>
              <a:t>Xu</a:t>
            </a:r>
            <a:r>
              <a:rPr lang="en-US" dirty="0"/>
              <a:t>, R., … </a:t>
            </a:r>
            <a:r>
              <a:rPr lang="en-US" dirty="0" err="1"/>
              <a:t>Xu</a:t>
            </a:r>
            <a:r>
              <a:rPr lang="en-US" dirty="0"/>
              <a:t>, B. (2011). Change in coping strategies following intensive intervention for special-service military personnel as civil emergency responders. </a:t>
            </a:r>
            <a:r>
              <a:rPr lang="en-US" i="1" dirty="0"/>
              <a:t> Journal of Occupational Health, 53</a:t>
            </a:r>
            <a:r>
              <a:rPr lang="en-US" dirty="0"/>
              <a:t>, 36-44. Retrieved April 18, 2012, from http://joh.sanei.or.jp/pdf/E53/E53_1_05.pdf</a:t>
            </a:r>
          </a:p>
          <a:p>
            <a:r>
              <a:rPr lang="en-US" dirty="0" err="1"/>
              <a:t>Donabedian</a:t>
            </a:r>
            <a:r>
              <a:rPr lang="en-US" dirty="0"/>
              <a:t> A: The quality of care. How can it be assessed? </a:t>
            </a:r>
            <a:r>
              <a:rPr lang="en-US" i="1" dirty="0" err="1"/>
              <a:t>Jama</a:t>
            </a:r>
            <a:r>
              <a:rPr lang="en-US" i="1" dirty="0"/>
              <a:t> </a:t>
            </a:r>
            <a:r>
              <a:rPr lang="en-US" dirty="0"/>
              <a:t>1988, 260(12):1743-174</a:t>
            </a:r>
          </a:p>
          <a:p>
            <a:r>
              <a:rPr lang="en-US" dirty="0"/>
              <a:t>Liu, W., Edwards, H., &amp; Courtney, M. (2011). The development and descriptions of an evidence-based case management educational program. </a:t>
            </a:r>
            <a:r>
              <a:rPr lang="en-US" i="1" dirty="0"/>
              <a:t>Nurse Education Today</a:t>
            </a:r>
            <a:r>
              <a:rPr lang="en-US" dirty="0"/>
              <a:t>, </a:t>
            </a:r>
            <a:r>
              <a:rPr lang="en-US" i="1" dirty="0"/>
              <a:t>31</a:t>
            </a:r>
            <a:r>
              <a:rPr lang="en-US" dirty="0"/>
              <a:t>(8), e51-7. doi:10.1016/j.nedt.2010.12.012</a:t>
            </a:r>
          </a:p>
          <a:p>
            <a:r>
              <a:rPr lang="en-US" dirty="0" err="1"/>
              <a:t>Etkin</a:t>
            </a:r>
            <a:r>
              <a:rPr lang="en-US" dirty="0"/>
              <a:t>, A., &amp; Wager, T. (2007). Functional neuroimaging of anxiety: a meta-analysis of emotional processing in PTSD, social anxiety disorder, and specific phobia. </a:t>
            </a:r>
            <a:r>
              <a:rPr lang="en-US" i="1" dirty="0"/>
              <a:t>American Journal Of Psychiatry</a:t>
            </a:r>
            <a:r>
              <a:rPr lang="en-US" dirty="0"/>
              <a:t>, </a:t>
            </a:r>
            <a:r>
              <a:rPr lang="en-US" i="1" dirty="0"/>
              <a:t>164</a:t>
            </a:r>
            <a:r>
              <a:rPr lang="en-US" dirty="0"/>
              <a:t>(10), 1476-1488.</a:t>
            </a:r>
          </a:p>
          <a:p>
            <a:r>
              <a:rPr lang="en-US" dirty="0" err="1"/>
              <a:t>Feldner</a:t>
            </a:r>
            <a:r>
              <a:rPr lang="en-US" dirty="0"/>
              <a:t>, M., Monson, C., &amp; Friedman, M. (2007). A critical analysis of approaches to targeted PTSD prevention: current status and theoretically derived future directions. </a:t>
            </a:r>
            <a:r>
              <a:rPr lang="en-US" i="1" dirty="0"/>
              <a:t>Behavior Modification</a:t>
            </a:r>
            <a:r>
              <a:rPr lang="en-US" dirty="0"/>
              <a:t>, </a:t>
            </a:r>
            <a:r>
              <a:rPr lang="en-US" i="1" dirty="0"/>
              <a:t>31</a:t>
            </a:r>
            <a:r>
              <a:rPr lang="en-US" dirty="0"/>
              <a:t>(1), 80-116.</a:t>
            </a:r>
          </a:p>
          <a:p>
            <a:r>
              <a:rPr lang="en-US" dirty="0" err="1"/>
              <a:t>Koenigs</a:t>
            </a:r>
            <a:r>
              <a:rPr lang="en-US" dirty="0"/>
              <a:t>, M., &amp; </a:t>
            </a:r>
            <a:r>
              <a:rPr lang="en-US" dirty="0" err="1"/>
              <a:t>Grafman</a:t>
            </a:r>
            <a:r>
              <a:rPr lang="en-US" dirty="0"/>
              <a:t>, J. (2009).  Post-traumatic stress disorder: The role of medial prefrontal cortex and amygdala.  </a:t>
            </a:r>
            <a:r>
              <a:rPr lang="en-US" i="1" dirty="0"/>
              <a:t>Neuroscientist 15</a:t>
            </a:r>
            <a:r>
              <a:rPr lang="en-US" dirty="0"/>
              <a:t>(5) 540-548. DOI: 10.1177/1073858409333072.</a:t>
            </a:r>
          </a:p>
          <a:p>
            <a:r>
              <a:rPr lang="en-US" dirty="0" err="1"/>
              <a:t>Larrabee</a:t>
            </a:r>
            <a:r>
              <a:rPr lang="en-US" dirty="0"/>
              <a:t>, J., H. (2009).  Nurse to nurse: evidenced-based practice. New York: McGraw-Hill. </a:t>
            </a:r>
          </a:p>
          <a:p>
            <a:r>
              <a:rPr lang="en-US" dirty="0" err="1"/>
              <a:t>Linnman</a:t>
            </a:r>
            <a:r>
              <a:rPr lang="en-US" dirty="0"/>
              <a:t>, C., </a:t>
            </a:r>
            <a:r>
              <a:rPr lang="en-US" dirty="0" err="1"/>
              <a:t>Zeidan</a:t>
            </a:r>
            <a:r>
              <a:rPr lang="en-US" dirty="0"/>
              <a:t>, M., </a:t>
            </a:r>
            <a:r>
              <a:rPr lang="en-US" dirty="0" err="1"/>
              <a:t>Furtak</a:t>
            </a:r>
            <a:r>
              <a:rPr lang="en-US" dirty="0"/>
              <a:t>, S., Pitman, R., Quirk, G. &amp; </a:t>
            </a:r>
            <a:r>
              <a:rPr lang="en-US" dirty="0" err="1"/>
              <a:t>Milad</a:t>
            </a:r>
            <a:r>
              <a:rPr lang="en-US" dirty="0"/>
              <a:t>, M. (2012).  Resting amygdala and medial prefrontal metabolism predicts functional activation of the fear extinction circuit.  </a:t>
            </a:r>
            <a:r>
              <a:rPr lang="en-US" i="1" dirty="0"/>
              <a:t>American Journal of Psychiatry 169</a:t>
            </a:r>
            <a:r>
              <a:rPr lang="en-US" dirty="0"/>
              <a:t>(4) 415-423.</a:t>
            </a:r>
          </a:p>
          <a:p>
            <a:r>
              <a:rPr lang="en-US" dirty="0"/>
              <a:t>McNally, G., &amp; Westbrook, R. (2006). Predicting danger: The nature, consequences, and neural </a:t>
            </a:r>
          </a:p>
          <a:p>
            <a:r>
              <a:rPr lang="en-US" dirty="0"/>
              <a:t>mechanisms of predictive fear learning. </a:t>
            </a:r>
            <a:r>
              <a:rPr lang="en-US" i="1" dirty="0"/>
              <a:t>Learning and Memory, 13</a:t>
            </a:r>
            <a:r>
              <a:rPr lang="en-US" dirty="0"/>
              <a:t>, 245-253. </a:t>
            </a:r>
            <a:r>
              <a:rPr lang="en-US" dirty="0" err="1"/>
              <a:t>doi</a:t>
            </a:r>
            <a:r>
              <a:rPr lang="en-US" dirty="0"/>
              <a:t>: </a:t>
            </a:r>
          </a:p>
          <a:p>
            <a:r>
              <a:rPr lang="en-US" dirty="0"/>
              <a:t>10.1101/lm.196606.</a:t>
            </a:r>
          </a:p>
          <a:p>
            <a:r>
              <a:rPr lang="en-US" dirty="0" err="1"/>
              <a:t>Melnyk</a:t>
            </a:r>
            <a:r>
              <a:rPr lang="en-US" dirty="0"/>
              <a:t>, B.M., &amp; </a:t>
            </a:r>
            <a:r>
              <a:rPr lang="en-US" dirty="0" err="1"/>
              <a:t>Fineout-Overholt</a:t>
            </a:r>
            <a:r>
              <a:rPr lang="en-US" dirty="0"/>
              <a:t>, E. (2011). </a:t>
            </a:r>
            <a:r>
              <a:rPr lang="en-US" i="1" dirty="0"/>
              <a:t>Evidenced based practice in nursing in healthcare: A guide to best practice </a:t>
            </a:r>
            <a:r>
              <a:rPr lang="en-US" dirty="0"/>
              <a:t>(2</a:t>
            </a:r>
            <a:r>
              <a:rPr lang="en-US" baseline="30000" dirty="0"/>
              <a:t>nd</a:t>
            </a:r>
            <a:r>
              <a:rPr lang="en-US" dirty="0"/>
              <a:t> ed. ).  Philadelphia, PA: Lippincott Williams &amp; Wilkins.</a:t>
            </a:r>
          </a:p>
          <a:p>
            <a:r>
              <a:rPr lang="en-US" dirty="0"/>
              <a:t>Medical Surveillance Monthly Report (MSMR) (2011). Association between repeated deployments to Iraq (OIF/OND) and Afghanistan (OEF) and post-deployment illnesses and injuries, active component, U.S. Armed Forces, 2003-2010.  Part II. Mental disorders, by gender, age group, military occupation, and “dwell times” prior to repeat (second through fifth) deployments. </a:t>
            </a:r>
            <a:r>
              <a:rPr lang="en-US" i="1" dirty="0"/>
              <a:t>Medical Surveillance monthly report, 18</a:t>
            </a:r>
            <a:r>
              <a:rPr lang="en-US" dirty="0"/>
              <a:t>(9). 2 - 11</a:t>
            </a:r>
            <a:r>
              <a:rPr lang="en-US" b="1" i="1" dirty="0"/>
              <a:t>. </a:t>
            </a:r>
            <a:endParaRPr lang="en-US" dirty="0"/>
          </a:p>
          <a:p>
            <a:pPr marL="137160" indent="0">
              <a:buNone/>
            </a:pPr>
            <a:endParaRPr lang="en-US" dirty="0"/>
          </a:p>
        </p:txBody>
      </p:sp>
    </p:spTree>
    <p:extLst>
      <p:ext uri="{BB962C8B-B14F-4D97-AF65-F5344CB8AC3E}">
        <p14:creationId xmlns:p14="http://schemas.microsoft.com/office/powerpoint/2010/main" val="205558253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bg1"/>
                </a:solidFill>
              </a:rPr>
              <a:t>REFERENCES</a:t>
            </a:r>
            <a:endParaRPr lang="en-US" dirty="0"/>
          </a:p>
        </p:txBody>
      </p:sp>
      <p:sp>
        <p:nvSpPr>
          <p:cNvPr id="3" name="Content Placeholder 2"/>
          <p:cNvSpPr>
            <a:spLocks noGrp="1"/>
          </p:cNvSpPr>
          <p:nvPr>
            <p:ph idx="1"/>
          </p:nvPr>
        </p:nvSpPr>
        <p:spPr/>
        <p:txBody>
          <a:bodyPr>
            <a:normAutofit fontScale="55000" lnSpcReduction="20000"/>
          </a:bodyPr>
          <a:lstStyle/>
          <a:p>
            <a:r>
              <a:rPr lang="en-US" dirty="0" err="1"/>
              <a:t>Milad</a:t>
            </a:r>
            <a:r>
              <a:rPr lang="en-US" dirty="0"/>
              <a:t>, M., Orr, S., Pitman, R., , &amp; Rauch, S. (2005). Context modulation of memory for fear extinction in humans. </a:t>
            </a:r>
            <a:r>
              <a:rPr lang="en-US" i="1" dirty="0"/>
              <a:t>Psychophysiology</a:t>
            </a:r>
            <a:r>
              <a:rPr lang="en-US" dirty="0"/>
              <a:t>, </a:t>
            </a:r>
            <a:r>
              <a:rPr lang="en-US" i="1" dirty="0"/>
              <a:t>42</a:t>
            </a:r>
            <a:r>
              <a:rPr lang="en-US" dirty="0"/>
              <a:t>(4), 456-64. doi:10.1111/j.1469-8986.2005.00302.x</a:t>
            </a:r>
          </a:p>
          <a:p>
            <a:r>
              <a:rPr lang="en-US" dirty="0" err="1"/>
              <a:t>Milad</a:t>
            </a:r>
            <a:r>
              <a:rPr lang="en-US" dirty="0"/>
              <a:t>, M. &amp; Quirk, G. (2012).  Fear extinction as a model for translational neuroscience: Ten years of progress. The Annual Review of Psychology 63 129-151. DOI:10.1146/annrev.psych.121208.131631.</a:t>
            </a:r>
          </a:p>
          <a:p>
            <a:r>
              <a:rPr lang="en-US" dirty="0"/>
              <a:t>Peterson, A., Baker, M. T., &amp; McCarthy, K. R., (2008) Combat stress casualties in Iraq. Part 1 &amp; 2: behavioral health consultation at an expeditionary  medical group.  </a:t>
            </a:r>
            <a:r>
              <a:rPr lang="en-US" i="1" dirty="0"/>
              <a:t>Perspectives in Psychiatric Care, 44</a:t>
            </a:r>
            <a:r>
              <a:rPr lang="en-US" dirty="0"/>
              <a:t>(3) 146-168</a:t>
            </a:r>
            <a:r>
              <a:rPr lang="en-US" i="1" dirty="0"/>
              <a:t>,</a:t>
            </a:r>
            <a:r>
              <a:rPr lang="en-US" dirty="0"/>
              <a:t> Blackwell Publishing Ltd.</a:t>
            </a:r>
          </a:p>
          <a:p>
            <a:r>
              <a:rPr lang="en-US" dirty="0"/>
              <a:t>Quirk, G., Pare, D., Richardson, R., </a:t>
            </a:r>
            <a:r>
              <a:rPr lang="en-US" dirty="0" err="1"/>
              <a:t>Herry</a:t>
            </a:r>
            <a:r>
              <a:rPr lang="en-US" dirty="0"/>
              <a:t>, C., </a:t>
            </a:r>
            <a:r>
              <a:rPr lang="en-US" dirty="0" err="1"/>
              <a:t>Monfils</a:t>
            </a:r>
            <a:r>
              <a:rPr lang="en-US" dirty="0"/>
              <a:t>, M., Schiller, B., &amp; </a:t>
            </a:r>
            <a:r>
              <a:rPr lang="en-US" dirty="0" err="1"/>
              <a:t>Vicentic</a:t>
            </a:r>
            <a:r>
              <a:rPr lang="en-US" dirty="0"/>
              <a:t>, A. (2010).  Erasing fear memories with extinction training.  </a:t>
            </a:r>
            <a:r>
              <a:rPr lang="en-US" i="1" dirty="0"/>
              <a:t>The Journal of Neuroscience, 30</a:t>
            </a:r>
            <a:r>
              <a:rPr lang="en-US" dirty="0"/>
              <a:t>, 14993-14997.  DOI: 10.1523/JNEUROSCI.4268-10.2010.</a:t>
            </a:r>
          </a:p>
          <a:p>
            <a:r>
              <a:rPr lang="en-US" dirty="0"/>
              <a:t>Stewart, D., (2009).  Casualties of war: Compassion fatigue and health care providers.  </a:t>
            </a:r>
            <a:r>
              <a:rPr lang="en-US" i="1" dirty="0"/>
              <a:t>MEDSURG Nursing</a:t>
            </a:r>
            <a:r>
              <a:rPr lang="en-US" dirty="0"/>
              <a:t> </a:t>
            </a:r>
            <a:r>
              <a:rPr lang="en-US" i="1" dirty="0"/>
              <a:t>18</a:t>
            </a:r>
            <a:r>
              <a:rPr lang="en-US" dirty="0"/>
              <a:t>(2) 91-94.</a:t>
            </a:r>
          </a:p>
          <a:p>
            <a:r>
              <a:rPr lang="en-US" dirty="0" err="1"/>
              <a:t>Tamminga</a:t>
            </a:r>
            <a:r>
              <a:rPr lang="en-US" dirty="0"/>
              <a:t>, C. A. (2006).  The anatomy of fear extinction.</a:t>
            </a:r>
            <a:r>
              <a:rPr lang="en-US" b="1" dirty="0"/>
              <a:t> </a:t>
            </a:r>
            <a:r>
              <a:rPr lang="en-US" i="1" dirty="0"/>
              <a:t>American Journal of Psychiatry, 163</a:t>
            </a:r>
            <a:r>
              <a:rPr lang="en-US" dirty="0"/>
              <a:t>(6), 961-961.</a:t>
            </a:r>
            <a:r>
              <a:rPr lang="en-US" i="1" dirty="0"/>
              <a:t> </a:t>
            </a:r>
            <a:r>
              <a:rPr lang="en-US" dirty="0"/>
              <a:t>10.1176/appi.ajp.163.6.961</a:t>
            </a:r>
          </a:p>
          <a:p>
            <a:r>
              <a:rPr lang="en-US" dirty="0" err="1"/>
              <a:t>Titler</a:t>
            </a:r>
            <a:r>
              <a:rPr lang="en-US" dirty="0"/>
              <a:t>, M., G., </a:t>
            </a:r>
            <a:r>
              <a:rPr lang="en-US" dirty="0" err="1"/>
              <a:t>Kleiber</a:t>
            </a:r>
            <a:r>
              <a:rPr lang="en-US" dirty="0"/>
              <a:t>, C., </a:t>
            </a:r>
            <a:r>
              <a:rPr lang="en-US" dirty="0" err="1"/>
              <a:t>Rakel</a:t>
            </a:r>
            <a:r>
              <a:rPr lang="en-US" dirty="0"/>
              <a:t>, B., </a:t>
            </a:r>
            <a:r>
              <a:rPr lang="en-US" dirty="0" err="1"/>
              <a:t>Budreau</a:t>
            </a:r>
            <a:r>
              <a:rPr lang="en-US" dirty="0"/>
              <a:t>, G., Everett, L.Q., </a:t>
            </a:r>
            <a:r>
              <a:rPr lang="en-US" dirty="0" err="1"/>
              <a:t>Steelman</a:t>
            </a:r>
            <a:r>
              <a:rPr lang="en-US" dirty="0"/>
              <a:t>, V., </a:t>
            </a:r>
            <a:r>
              <a:rPr lang="en-US" dirty="0" err="1"/>
              <a:t>Buckwalter</a:t>
            </a:r>
            <a:r>
              <a:rPr lang="en-US" dirty="0"/>
              <a:t>, K. C., Tripp-Reimer, T., &amp; Goode C. (2001).  The Iowa model of evidence-based practice to promote quality care.  Critical care nursing clinics of North America, 13(4)m 497-509.</a:t>
            </a:r>
          </a:p>
          <a:p>
            <a:r>
              <a:rPr lang="en-US" dirty="0"/>
              <a:t>Vaughn, D., (2005). Wounds of war touch nurses. </a:t>
            </a:r>
            <a:r>
              <a:rPr lang="en-US" i="1" dirty="0"/>
              <a:t>Nursing Spectrum.  </a:t>
            </a:r>
            <a:r>
              <a:rPr lang="en-US" dirty="0"/>
              <a:t>Retrieved from http://</a:t>
            </a:r>
            <a:r>
              <a:rPr lang="en-US" dirty="0" smtClean="0"/>
              <a:t>www2.nursingspectrum.com/articles/print.html?AID=13453</a:t>
            </a:r>
            <a:endParaRPr lang="en-US" dirty="0"/>
          </a:p>
        </p:txBody>
      </p:sp>
    </p:spTree>
    <p:extLst>
      <p:ext uri="{BB962C8B-B14F-4D97-AF65-F5344CB8AC3E}">
        <p14:creationId xmlns:p14="http://schemas.microsoft.com/office/powerpoint/2010/main" val="39787064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066800"/>
            <a:ext cx="8610600" cy="5410200"/>
          </a:xfrm>
        </p:spPr>
        <p:txBody>
          <a:bodyPr>
            <a:noAutofit/>
          </a:bodyPr>
          <a:lstStyle/>
          <a:p>
            <a:r>
              <a:rPr lang="en-US" sz="2400" dirty="0" smtClean="0"/>
              <a:t>U.S. has been </a:t>
            </a:r>
            <a:r>
              <a:rPr lang="en-US" sz="2400" dirty="0"/>
              <a:t>engaged in combat operations </a:t>
            </a:r>
            <a:r>
              <a:rPr lang="en-US" sz="2400" dirty="0" smtClean="0"/>
              <a:t>since October 2001</a:t>
            </a:r>
          </a:p>
          <a:p>
            <a:pPr marL="137160" indent="0">
              <a:buNone/>
            </a:pPr>
            <a:endParaRPr lang="en-US" sz="800" dirty="0" smtClean="0"/>
          </a:p>
          <a:p>
            <a:r>
              <a:rPr lang="en-US" sz="2400" dirty="0" smtClean="0"/>
              <a:t>Approximately 1,347,731 </a:t>
            </a:r>
            <a:r>
              <a:rPr lang="en-US" sz="2400" dirty="0"/>
              <a:t>active component </a:t>
            </a:r>
            <a:r>
              <a:rPr lang="en-US" sz="2400" dirty="0" smtClean="0"/>
              <a:t> </a:t>
            </a:r>
            <a:r>
              <a:rPr lang="en-US" sz="2400" dirty="0"/>
              <a:t>military members have deployed in support </a:t>
            </a:r>
            <a:r>
              <a:rPr lang="en-US" sz="2400" dirty="0" smtClean="0"/>
              <a:t>of </a:t>
            </a:r>
            <a:r>
              <a:rPr lang="en-US" sz="2400" dirty="0"/>
              <a:t>Operations IRAQI (OIF), NEW DAWN (OND) &amp;</a:t>
            </a:r>
            <a:r>
              <a:rPr lang="en-US" sz="2400" dirty="0" smtClean="0"/>
              <a:t> </a:t>
            </a:r>
            <a:r>
              <a:rPr lang="en-US" sz="2400" dirty="0"/>
              <a:t>ENDURING FREEDOM (OEF</a:t>
            </a:r>
            <a:r>
              <a:rPr lang="en-US" sz="2400" dirty="0" smtClean="0"/>
              <a:t>)</a:t>
            </a:r>
          </a:p>
          <a:p>
            <a:pPr marL="137160" indent="0">
              <a:buNone/>
            </a:pPr>
            <a:r>
              <a:rPr lang="en-US" sz="2400" dirty="0" smtClean="0"/>
              <a:t>	 (</a:t>
            </a:r>
            <a:r>
              <a:rPr lang="en-US" sz="2400" dirty="0"/>
              <a:t>Medical Surveillance Monthly Report [MSMR], </a:t>
            </a:r>
            <a:r>
              <a:rPr lang="en-US" sz="2400" dirty="0" smtClean="0"/>
              <a:t>2011)</a:t>
            </a:r>
          </a:p>
          <a:p>
            <a:pPr marL="137160" indent="0">
              <a:buNone/>
            </a:pPr>
            <a:endParaRPr lang="en-US" sz="800" dirty="0" smtClean="0"/>
          </a:p>
          <a:p>
            <a:r>
              <a:rPr lang="en-US" sz="2400" dirty="0" smtClean="0"/>
              <a:t>Personnel </a:t>
            </a:r>
            <a:r>
              <a:rPr lang="en-US" sz="2400" dirty="0"/>
              <a:t>in all military career fields are experiencing high levels of occupational stress due to the unique military demands and accelerated mission tempos (MSMR, 2011</a:t>
            </a:r>
            <a:r>
              <a:rPr lang="en-US" sz="2400" dirty="0" smtClean="0"/>
              <a:t>)</a:t>
            </a:r>
          </a:p>
          <a:p>
            <a:endParaRPr lang="en-US" sz="800" dirty="0" smtClean="0"/>
          </a:p>
          <a:p>
            <a:r>
              <a:rPr lang="en-US" sz="2400" dirty="0" smtClean="0"/>
              <a:t>Increased </a:t>
            </a:r>
            <a:r>
              <a:rPr lang="en-US" sz="2400" dirty="0"/>
              <a:t>levels of occupational stress in </a:t>
            </a:r>
            <a:r>
              <a:rPr lang="en-US" sz="2400" dirty="0" smtClean="0"/>
              <a:t>military MEDICAL HEALTH CARE PROFESSIONALS is now manifesting &amp; may affect </a:t>
            </a:r>
            <a:r>
              <a:rPr lang="en-US" sz="2400" dirty="0"/>
              <a:t>their performance which directly or indirectly may be impacting patient </a:t>
            </a:r>
            <a:r>
              <a:rPr lang="en-US" sz="2400" dirty="0" smtClean="0"/>
              <a:t>safety </a:t>
            </a:r>
            <a:r>
              <a:rPr lang="en-US" sz="2400" dirty="0"/>
              <a:t>(Peterson, Baker, &amp; McCarthy, 2008). </a:t>
            </a:r>
          </a:p>
        </p:txBody>
      </p:sp>
      <p:sp>
        <p:nvSpPr>
          <p:cNvPr id="4" name="Title 1"/>
          <p:cNvSpPr>
            <a:spLocks noGrp="1"/>
          </p:cNvSpPr>
          <p:nvPr>
            <p:ph type="title"/>
          </p:nvPr>
        </p:nvSpPr>
        <p:spPr>
          <a:xfrm>
            <a:off x="457200" y="76200"/>
            <a:ext cx="8229600" cy="1143000"/>
          </a:xfrm>
        </p:spPr>
        <p:txBody>
          <a:bodyPr/>
          <a:lstStyle/>
          <a:p>
            <a:r>
              <a:rPr lang="en-US" dirty="0" smtClean="0">
                <a:solidFill>
                  <a:schemeClr val="bg1"/>
                </a:solidFill>
              </a:rPr>
              <a:t>DESCRIPTION OF  PROBLEM</a:t>
            </a:r>
            <a:endParaRPr lang="en-US" dirty="0">
              <a:solidFill>
                <a:schemeClr val="bg1"/>
              </a:solidFill>
            </a:endParaRPr>
          </a:p>
        </p:txBody>
      </p:sp>
    </p:spTree>
    <p:extLst>
      <p:ext uri="{BB962C8B-B14F-4D97-AF65-F5344CB8AC3E}">
        <p14:creationId xmlns:p14="http://schemas.microsoft.com/office/powerpoint/2010/main" val="165924303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90600"/>
          </a:xfrm>
        </p:spPr>
        <p:txBody>
          <a:bodyPr/>
          <a:lstStyle/>
          <a:p>
            <a:r>
              <a:rPr lang="en-US" dirty="0" smtClean="0">
                <a:solidFill>
                  <a:schemeClr val="bg1"/>
                </a:solidFill>
              </a:rPr>
              <a:t>CHARACTERISTICS</a:t>
            </a:r>
            <a:endParaRPr lang="en-US" dirty="0">
              <a:solidFill>
                <a:schemeClr val="bg1"/>
              </a:solidFill>
            </a:endParaRPr>
          </a:p>
        </p:txBody>
      </p:sp>
      <p:sp>
        <p:nvSpPr>
          <p:cNvPr id="3" name="Content Placeholder 2"/>
          <p:cNvSpPr>
            <a:spLocks noGrp="1"/>
          </p:cNvSpPr>
          <p:nvPr>
            <p:ph idx="1"/>
          </p:nvPr>
        </p:nvSpPr>
        <p:spPr>
          <a:xfrm>
            <a:off x="304800" y="1066800"/>
            <a:ext cx="8534400" cy="5334000"/>
          </a:xfrm>
        </p:spPr>
        <p:txBody>
          <a:bodyPr>
            <a:noAutofit/>
          </a:bodyPr>
          <a:lstStyle/>
          <a:p>
            <a:r>
              <a:rPr lang="en-US" sz="2600" dirty="0" smtClean="0"/>
              <a:t>Aeromedical </a:t>
            </a:r>
            <a:r>
              <a:rPr lang="en-US" sz="2600" dirty="0"/>
              <a:t>Evacuation (AE) </a:t>
            </a:r>
            <a:r>
              <a:rPr lang="en-US" sz="2600" dirty="0" smtClean="0"/>
              <a:t>members are a small group of military health care specialist who care </a:t>
            </a:r>
            <a:r>
              <a:rPr lang="en-US" sz="2600" dirty="0"/>
              <a:t>for the wounded warriors </a:t>
            </a:r>
            <a:r>
              <a:rPr lang="en-US" sz="2600" dirty="0" smtClean="0"/>
              <a:t> enroute</a:t>
            </a:r>
          </a:p>
          <a:p>
            <a:endParaRPr lang="en-US" sz="800" dirty="0" smtClean="0"/>
          </a:p>
          <a:p>
            <a:r>
              <a:rPr lang="en-US" sz="2600" dirty="0" smtClean="0"/>
              <a:t>There </a:t>
            </a:r>
            <a:r>
              <a:rPr lang="en-US" sz="2600" dirty="0"/>
              <a:t>are currently 440 personnel assigned to the four active duty aeromedical evacuation squadrons </a:t>
            </a:r>
          </a:p>
          <a:p>
            <a:pPr lvl="1"/>
            <a:r>
              <a:rPr lang="en-US" sz="2600" dirty="0"/>
              <a:t>flight nurses, medical technicians, communications specialists, and support </a:t>
            </a:r>
            <a:r>
              <a:rPr lang="en-US" sz="2600" dirty="0" smtClean="0"/>
              <a:t>personnel</a:t>
            </a:r>
          </a:p>
          <a:p>
            <a:pPr lvl="1"/>
            <a:endParaRPr lang="en-US" sz="800" dirty="0"/>
          </a:p>
          <a:p>
            <a:r>
              <a:rPr lang="en-US" sz="2600" dirty="0"/>
              <a:t>There is an additional 60 flight nurses, medical technicians and support personnel, who perform command and control (C2)  or other duties in support of aeromedical evacuation squadrons</a:t>
            </a:r>
          </a:p>
          <a:p>
            <a:endParaRPr lang="en-US" sz="2600" dirty="0" smtClean="0"/>
          </a:p>
          <a:p>
            <a:pPr marL="137160" indent="0">
              <a:buNone/>
            </a:pPr>
            <a:endParaRPr lang="en-US" sz="2600" dirty="0" smtClean="0"/>
          </a:p>
          <a:p>
            <a:pPr marL="585216" lvl="1" indent="0">
              <a:buNone/>
            </a:pPr>
            <a:endParaRPr lang="en-US" sz="2600" dirty="0" smtClean="0"/>
          </a:p>
          <a:p>
            <a:pPr lvl="1"/>
            <a:endParaRPr lang="en-US" sz="2600" dirty="0"/>
          </a:p>
        </p:txBody>
      </p:sp>
    </p:spTree>
    <p:extLst>
      <p:ext uri="{BB962C8B-B14F-4D97-AF65-F5344CB8AC3E}">
        <p14:creationId xmlns:p14="http://schemas.microsoft.com/office/powerpoint/2010/main" val="401528362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685800"/>
            <a:ext cx="8763000" cy="6019800"/>
          </a:xfrm>
        </p:spPr>
        <p:txBody>
          <a:bodyPr>
            <a:noAutofit/>
          </a:bodyPr>
          <a:lstStyle/>
          <a:p>
            <a:r>
              <a:rPr lang="en-US" sz="2400" dirty="0"/>
              <a:t>AE members endure the hardship of a deployment state every four to six months  </a:t>
            </a:r>
          </a:p>
          <a:p>
            <a:endParaRPr lang="en-US" sz="800" dirty="0" smtClean="0"/>
          </a:p>
          <a:p>
            <a:r>
              <a:rPr lang="en-US" sz="2400" dirty="0" smtClean="0"/>
              <a:t>AE’s </a:t>
            </a:r>
            <a:r>
              <a:rPr lang="en-US" sz="2400" dirty="0"/>
              <a:t>repeated exposures to traumatically injured patients, along with minimal down time in-between deployments puts them at an increased risk </a:t>
            </a:r>
            <a:r>
              <a:rPr lang="en-US" sz="2400" dirty="0" smtClean="0"/>
              <a:t>to be impacted by occupational stressors </a:t>
            </a:r>
            <a:r>
              <a:rPr lang="en-US" sz="2400" dirty="0"/>
              <a:t>that may lead to mental disorders such as depression, anxiety, compassion fatigue &amp; PTSD</a:t>
            </a:r>
          </a:p>
          <a:p>
            <a:pPr marL="137160" indent="0">
              <a:buNone/>
            </a:pPr>
            <a:endParaRPr lang="en-US" sz="800" dirty="0" smtClean="0"/>
          </a:p>
          <a:p>
            <a:r>
              <a:rPr lang="en-US" sz="2400" dirty="0" smtClean="0"/>
              <a:t>TRAINING</a:t>
            </a:r>
            <a:endParaRPr lang="en-US" sz="2400" dirty="0"/>
          </a:p>
          <a:p>
            <a:pPr lvl="1"/>
            <a:r>
              <a:rPr lang="en-US" dirty="0"/>
              <a:t>Aircrew training is focused on in-depth knowledge of aerospace physiology, mission preparedness &amp; management  </a:t>
            </a:r>
          </a:p>
          <a:p>
            <a:pPr lvl="1"/>
            <a:r>
              <a:rPr lang="en-US" dirty="0"/>
              <a:t>There is not a standardized specialty clinical training between the AE squadrons that focuses on these traumatic injuries </a:t>
            </a:r>
          </a:p>
          <a:p>
            <a:pPr lvl="1"/>
            <a:r>
              <a:rPr lang="en-US" dirty="0"/>
              <a:t> AE training is exceptional, but there may be critical clinical &amp; psychological components of training pieces missing</a:t>
            </a:r>
          </a:p>
          <a:p>
            <a:endParaRPr lang="en-US" sz="2400" dirty="0"/>
          </a:p>
        </p:txBody>
      </p:sp>
      <p:sp>
        <p:nvSpPr>
          <p:cNvPr id="4" name="Title 1"/>
          <p:cNvSpPr>
            <a:spLocks noGrp="1"/>
          </p:cNvSpPr>
          <p:nvPr>
            <p:ph type="title"/>
          </p:nvPr>
        </p:nvSpPr>
        <p:spPr>
          <a:xfrm>
            <a:off x="0" y="0"/>
            <a:ext cx="9144000" cy="914400"/>
          </a:xfrm>
        </p:spPr>
        <p:txBody>
          <a:bodyPr>
            <a:normAutofit/>
          </a:bodyPr>
          <a:lstStyle/>
          <a:p>
            <a:r>
              <a:rPr lang="en-US" dirty="0">
                <a:solidFill>
                  <a:schemeClr val="bg1"/>
                </a:solidFill>
              </a:rPr>
              <a:t>WHY </a:t>
            </a:r>
            <a:r>
              <a:rPr lang="en-US" dirty="0" smtClean="0">
                <a:solidFill>
                  <a:schemeClr val="bg1"/>
                </a:solidFill>
              </a:rPr>
              <a:t>CHANGE?</a:t>
            </a:r>
            <a:endParaRPr lang="en-US" dirty="0"/>
          </a:p>
        </p:txBody>
      </p:sp>
    </p:spTree>
    <p:extLst>
      <p:ext uri="{BB962C8B-B14F-4D97-AF65-F5344CB8AC3E}">
        <p14:creationId xmlns:p14="http://schemas.microsoft.com/office/powerpoint/2010/main" val="9733983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normAutofit/>
          </a:bodyPr>
          <a:lstStyle/>
          <a:p>
            <a:r>
              <a:rPr lang="en-US" dirty="0">
                <a:solidFill>
                  <a:schemeClr val="bg1"/>
                </a:solidFill>
              </a:rPr>
              <a:t>HOW WAS THE PROBLEM IDENTIFIED</a:t>
            </a:r>
          </a:p>
        </p:txBody>
      </p:sp>
      <p:sp>
        <p:nvSpPr>
          <p:cNvPr id="3" name="Content Placeholder 2"/>
          <p:cNvSpPr>
            <a:spLocks noGrp="1"/>
          </p:cNvSpPr>
          <p:nvPr>
            <p:ph idx="1"/>
          </p:nvPr>
        </p:nvSpPr>
        <p:spPr>
          <a:xfrm>
            <a:off x="76200" y="838200"/>
            <a:ext cx="8839200" cy="5943600"/>
          </a:xfrm>
        </p:spPr>
        <p:txBody>
          <a:bodyPr>
            <a:noAutofit/>
          </a:bodyPr>
          <a:lstStyle/>
          <a:p>
            <a:r>
              <a:rPr lang="en-US" sz="2400" dirty="0"/>
              <a:t>A Medical Surveillance Monthly Report identified more medical than other occupational group members were diagnosed with PTSD after first and repeat deployments</a:t>
            </a:r>
          </a:p>
          <a:p>
            <a:r>
              <a:rPr lang="en-US" sz="2400" b="1" dirty="0" smtClean="0"/>
              <a:t>Based </a:t>
            </a:r>
            <a:r>
              <a:rPr lang="en-US" sz="2400" b="1" dirty="0"/>
              <a:t>on anecdotal evidence (e.g. AMC Comprehensive Airmen Fitness consultation to the 43 AES, May 2011), it is likely AE personnel are experiencing similar levels of professional-related stress</a:t>
            </a:r>
            <a:r>
              <a:rPr lang="en-US" sz="2400" dirty="0" smtClean="0"/>
              <a:t>. </a:t>
            </a:r>
            <a:endParaRPr lang="en-US" sz="2400" dirty="0"/>
          </a:p>
          <a:p>
            <a:pPr marL="137160" indent="0">
              <a:buNone/>
            </a:pPr>
            <a:endParaRPr lang="en-US" sz="800" dirty="0" smtClean="0"/>
          </a:p>
          <a:p>
            <a:r>
              <a:rPr lang="en-US" sz="2400" dirty="0"/>
              <a:t>Attention is now turning to military medical health care professionals,  as an emerging group impacted by occupational stressors because of their front line involvement and caring for casualties with incomprehensible wounds (Stewart, 2009) . </a:t>
            </a:r>
            <a:endParaRPr lang="en-US" sz="2400" dirty="0" smtClean="0"/>
          </a:p>
          <a:p>
            <a:endParaRPr lang="en-US" sz="800" dirty="0" smtClean="0"/>
          </a:p>
          <a:p>
            <a:r>
              <a:rPr lang="en-US" sz="2400" dirty="0" smtClean="0"/>
              <a:t> </a:t>
            </a:r>
            <a:r>
              <a:rPr lang="en-US" sz="2400" dirty="0"/>
              <a:t>“Nurses and other health care professionals caring for military personnel wounded [and dead] in Afghanistan and Iraq deal with horrific trauma almost every day” ( Vaughn, 2005, p. 1). </a:t>
            </a:r>
          </a:p>
          <a:p>
            <a:pPr marL="137160" indent="0">
              <a:buNone/>
            </a:pPr>
            <a:r>
              <a:rPr lang="en-US" sz="2400" dirty="0" smtClean="0"/>
              <a:t> </a:t>
            </a:r>
            <a:endParaRPr lang="en-US" sz="2400" dirty="0"/>
          </a:p>
        </p:txBody>
      </p:sp>
    </p:spTree>
    <p:extLst>
      <p:ext uri="{BB962C8B-B14F-4D97-AF65-F5344CB8AC3E}">
        <p14:creationId xmlns:p14="http://schemas.microsoft.com/office/powerpoint/2010/main" val="15196095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smtClean="0">
                <a:solidFill>
                  <a:schemeClr val="bg1"/>
                </a:solidFill>
              </a:rPr>
              <a:t>CURRENT TRAINING</a:t>
            </a:r>
            <a:endParaRPr lang="en-US" dirty="0">
              <a:solidFill>
                <a:schemeClr val="bg1"/>
              </a:solidFill>
            </a:endParaRPr>
          </a:p>
        </p:txBody>
      </p:sp>
      <p:sp>
        <p:nvSpPr>
          <p:cNvPr id="3" name="Content Placeholder 2"/>
          <p:cNvSpPr>
            <a:spLocks noGrp="1"/>
          </p:cNvSpPr>
          <p:nvPr>
            <p:ph idx="1"/>
          </p:nvPr>
        </p:nvSpPr>
        <p:spPr>
          <a:xfrm>
            <a:off x="457200" y="1219200"/>
            <a:ext cx="8229600" cy="4861560"/>
          </a:xfrm>
        </p:spPr>
        <p:txBody>
          <a:bodyPr>
            <a:normAutofit/>
          </a:bodyPr>
          <a:lstStyle/>
          <a:p>
            <a:pPr lvl="1"/>
            <a:r>
              <a:rPr lang="en-US" sz="2600" dirty="0"/>
              <a:t>Consist of maintaining the nurses &amp; medical technicians in-depth knowledge of aerospace physiology acquired in basic flight school &amp; mission preparedness/management</a:t>
            </a:r>
          </a:p>
          <a:p>
            <a:pPr lvl="1"/>
            <a:endParaRPr lang="en-US" sz="2600" dirty="0"/>
          </a:p>
          <a:p>
            <a:pPr lvl="1"/>
            <a:r>
              <a:rPr lang="en-US" sz="2600" dirty="0"/>
              <a:t>Training is overseen by a cadre of instructor flight nurses and medical </a:t>
            </a:r>
            <a:r>
              <a:rPr lang="en-US" sz="2600" dirty="0" smtClean="0"/>
              <a:t>technicians</a:t>
            </a:r>
          </a:p>
          <a:p>
            <a:pPr marL="585216" lvl="1" indent="0">
              <a:buNone/>
            </a:pPr>
            <a:endParaRPr lang="en-US" sz="2600" dirty="0"/>
          </a:p>
          <a:p>
            <a:pPr lvl="1"/>
            <a:r>
              <a:rPr lang="en-US" sz="2600" dirty="0"/>
              <a:t>The aircrew cadre assessing clinical skill applicability are other registered nurses  or  technicians of various specialties, </a:t>
            </a:r>
            <a:r>
              <a:rPr lang="en-US" sz="2600" i="1" dirty="0"/>
              <a:t>verses</a:t>
            </a:r>
            <a:r>
              <a:rPr lang="en-US" sz="2600" dirty="0"/>
              <a:t>  oversight from an advanced practice flight nurse specialized in disaster preparedness</a:t>
            </a:r>
          </a:p>
          <a:p>
            <a:endParaRPr lang="en-US" sz="2600" dirty="0"/>
          </a:p>
          <a:p>
            <a:endParaRPr lang="en-US" sz="2600" dirty="0"/>
          </a:p>
        </p:txBody>
      </p:sp>
    </p:spTree>
    <p:extLst>
      <p:ext uri="{BB962C8B-B14F-4D97-AF65-F5344CB8AC3E}">
        <p14:creationId xmlns:p14="http://schemas.microsoft.com/office/powerpoint/2010/main" val="235886913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fontScale="90000"/>
          </a:bodyPr>
          <a:lstStyle/>
          <a:p>
            <a:pPr algn="l"/>
            <a:r>
              <a:rPr lang="en-US" dirty="0">
                <a:solidFill>
                  <a:schemeClr val="bg1"/>
                </a:solidFill>
              </a:rPr>
              <a:t>GENERAL 	</a:t>
            </a:r>
            <a:r>
              <a:rPr lang="en-US" dirty="0" smtClean="0">
                <a:solidFill>
                  <a:schemeClr val="bg1"/>
                </a:solidFill>
              </a:rPr>
              <a:t>		TACTICAL</a:t>
            </a:r>
            <a:r>
              <a:rPr lang="en-US" dirty="0">
                <a:solidFill>
                  <a:schemeClr val="bg1"/>
                </a:solidFill>
              </a:rPr>
              <a:t/>
            </a:r>
            <a:br>
              <a:rPr lang="en-US" dirty="0">
                <a:solidFill>
                  <a:schemeClr val="bg1"/>
                </a:solidFill>
              </a:rPr>
            </a:br>
            <a:endParaRPr lang="en-US" dirty="0">
              <a:solidFill>
                <a:schemeClr val="bg1"/>
              </a:solidFill>
            </a:endParaRPr>
          </a:p>
        </p:txBody>
      </p:sp>
      <p:sp>
        <p:nvSpPr>
          <p:cNvPr id="3" name="Content Placeholder 2"/>
          <p:cNvSpPr>
            <a:spLocks noGrp="1"/>
          </p:cNvSpPr>
          <p:nvPr>
            <p:ph idx="1"/>
          </p:nvPr>
        </p:nvSpPr>
        <p:spPr>
          <a:xfrm>
            <a:off x="152400" y="838200"/>
            <a:ext cx="3505200" cy="5638800"/>
          </a:xfrm>
        </p:spPr>
        <p:txBody>
          <a:bodyPr>
            <a:noAutofit/>
          </a:bodyPr>
          <a:lstStyle/>
          <a:p>
            <a:r>
              <a:rPr lang="en-US" sz="1800" dirty="0" smtClean="0"/>
              <a:t>General </a:t>
            </a:r>
            <a:r>
              <a:rPr lang="en-US" sz="1800" dirty="0"/>
              <a:t>AE doctrine and regulations</a:t>
            </a:r>
          </a:p>
          <a:p>
            <a:r>
              <a:rPr lang="en-US" sz="1800" dirty="0"/>
              <a:t>Flight/Ground safety </a:t>
            </a:r>
            <a:r>
              <a:rPr lang="en-US" sz="1800" dirty="0" smtClean="0"/>
              <a:t>principles </a:t>
            </a:r>
          </a:p>
          <a:p>
            <a:pPr lvl="1"/>
            <a:r>
              <a:rPr lang="en-US" sz="1800" dirty="0" smtClean="0"/>
              <a:t>(includes in-flight emergencies)</a:t>
            </a:r>
            <a:endParaRPr lang="en-US" sz="1800" dirty="0"/>
          </a:p>
          <a:p>
            <a:r>
              <a:rPr lang="en-US" sz="1800" dirty="0"/>
              <a:t>Stresses of Flight</a:t>
            </a:r>
          </a:p>
          <a:p>
            <a:r>
              <a:rPr lang="en-US" sz="1800" dirty="0"/>
              <a:t>AE mission management</a:t>
            </a:r>
          </a:p>
          <a:p>
            <a:r>
              <a:rPr lang="en-US" sz="1800" dirty="0"/>
              <a:t>Crew duties</a:t>
            </a:r>
          </a:p>
          <a:p>
            <a:r>
              <a:rPr lang="en-US" sz="1800" dirty="0"/>
              <a:t>Principals of load planning (litters and ambulatory patients)</a:t>
            </a:r>
          </a:p>
          <a:p>
            <a:r>
              <a:rPr lang="en-US" sz="1800" dirty="0"/>
              <a:t>In-flight care </a:t>
            </a:r>
            <a:endParaRPr lang="en-US" sz="1800" dirty="0" smtClean="0"/>
          </a:p>
          <a:p>
            <a:pPr lvl="1"/>
            <a:r>
              <a:rPr lang="en-US" sz="1800" dirty="0" smtClean="0"/>
              <a:t>(includes </a:t>
            </a:r>
            <a:r>
              <a:rPr lang="en-US" sz="1800" dirty="0"/>
              <a:t>cardiac arrest and medical emergencies)</a:t>
            </a:r>
          </a:p>
          <a:p>
            <a:r>
              <a:rPr lang="en-US" sz="1800" dirty="0"/>
              <a:t>Human Performance in Military Aviation</a:t>
            </a:r>
          </a:p>
          <a:p>
            <a:r>
              <a:rPr lang="en-US" sz="1800" dirty="0"/>
              <a:t>AE medical equipment used on </a:t>
            </a:r>
            <a:r>
              <a:rPr lang="en-US" sz="1800" dirty="0" smtClean="0"/>
              <a:t>cargo </a:t>
            </a:r>
            <a:r>
              <a:rPr lang="en-US" sz="1800" dirty="0"/>
              <a:t>aircraft</a:t>
            </a:r>
          </a:p>
          <a:p>
            <a:endParaRPr lang="en-US" sz="1800" dirty="0"/>
          </a:p>
        </p:txBody>
      </p:sp>
      <p:sp>
        <p:nvSpPr>
          <p:cNvPr id="4" name="Content Placeholder 2"/>
          <p:cNvSpPr txBox="1">
            <a:spLocks/>
          </p:cNvSpPr>
          <p:nvPr/>
        </p:nvSpPr>
        <p:spPr>
          <a:xfrm>
            <a:off x="4724400" y="914400"/>
            <a:ext cx="3429000" cy="5486400"/>
          </a:xfrm>
          <a:prstGeom prst="rect">
            <a:avLst/>
          </a:prstGeom>
        </p:spPr>
        <p:txBody>
          <a:bodyPr vert="horz">
            <a:normAutofit/>
          </a:bodyPr>
          <a:lst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a:lstStyle>
          <a:p>
            <a:r>
              <a:rPr lang="en-US" sz="1800" smtClean="0"/>
              <a:t>Characteristics and specifications of all USAF cargo aircraft, including aircraft systems and aircraft life support equipment</a:t>
            </a:r>
          </a:p>
          <a:p>
            <a:r>
              <a:rPr lang="en-US" sz="1800" smtClean="0"/>
              <a:t>safety systems and water survival (pool/ocean practice)</a:t>
            </a:r>
          </a:p>
          <a:p>
            <a:r>
              <a:rPr lang="en-US" sz="1800" smtClean="0"/>
              <a:t>aircraft emergency procedures</a:t>
            </a:r>
          </a:p>
          <a:p>
            <a:r>
              <a:rPr lang="en-US" sz="1800" smtClean="0"/>
              <a:t>Floor and Tier loading principles</a:t>
            </a:r>
          </a:p>
          <a:p>
            <a:r>
              <a:rPr lang="en-US" sz="1800" smtClean="0"/>
              <a:t> Ground training (Static missions)</a:t>
            </a:r>
          </a:p>
          <a:p>
            <a:r>
              <a:rPr lang="en-US" sz="1800" smtClean="0"/>
              <a:t> Familiarization flight</a:t>
            </a:r>
          </a:p>
          <a:p>
            <a:r>
              <a:rPr lang="en-US" sz="1800" smtClean="0"/>
              <a:t> Engine Running Operation Training and Evaluation flights, which will consist simulation of tactical operations.</a:t>
            </a:r>
          </a:p>
          <a:p>
            <a:endParaRPr lang="en-US" sz="1800" dirty="0"/>
          </a:p>
        </p:txBody>
      </p:sp>
    </p:spTree>
    <p:extLst>
      <p:ext uri="{BB962C8B-B14F-4D97-AF65-F5344CB8AC3E}">
        <p14:creationId xmlns:p14="http://schemas.microsoft.com/office/powerpoint/2010/main" val="34633290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914400"/>
            <a:ext cx="8763000" cy="5257800"/>
          </a:xfrm>
        </p:spPr>
        <p:txBody>
          <a:bodyPr>
            <a:noAutofit/>
          </a:bodyPr>
          <a:lstStyle/>
          <a:p>
            <a:r>
              <a:rPr lang="en-US" dirty="0" smtClean="0"/>
              <a:t>“</a:t>
            </a:r>
            <a:r>
              <a:rPr lang="en-US" dirty="0"/>
              <a:t>The fear extinction model has its origins in the classical conditioning that Ivan Petrovich Pavlov ( first developed in dogs)” (Tamminga, 2006, pg 1). </a:t>
            </a:r>
            <a:endParaRPr lang="en-US" dirty="0" smtClean="0"/>
          </a:p>
          <a:p>
            <a:endParaRPr lang="en-US" sz="800" dirty="0"/>
          </a:p>
          <a:p>
            <a:pPr lvl="1"/>
            <a:r>
              <a:rPr lang="en-US" sz="2800" dirty="0"/>
              <a:t>Fear extinction training or learning concept is based upon acclimation to a fear response to minimize the psychological effects to the conditioned </a:t>
            </a:r>
            <a:r>
              <a:rPr lang="en-US" sz="2800" dirty="0" smtClean="0"/>
              <a:t>response</a:t>
            </a:r>
          </a:p>
          <a:p>
            <a:pPr lvl="1"/>
            <a:endParaRPr lang="en-US" sz="800" dirty="0"/>
          </a:p>
          <a:p>
            <a:pPr lvl="1"/>
            <a:r>
              <a:rPr lang="en-US" sz="2800" dirty="0"/>
              <a:t>Since 2005, studies have been done to identify the positive and negative aspects of fear extinction learning to buffer effects of those exposed to trauma or mental health disorders such as Post-Traumatic Stress Disorder (PTSD) </a:t>
            </a:r>
            <a:r>
              <a:rPr lang="en-US" sz="2800" dirty="0" smtClean="0"/>
              <a:t>		(</a:t>
            </a:r>
            <a:r>
              <a:rPr lang="en-US" sz="2800" dirty="0"/>
              <a:t>Quirk et al., 2010 ; Tamminga, 2006</a:t>
            </a:r>
            <a:r>
              <a:rPr lang="en-US" sz="2800" dirty="0" smtClean="0"/>
              <a:t>)</a:t>
            </a:r>
            <a:endParaRPr lang="en-US" sz="2800" dirty="0"/>
          </a:p>
        </p:txBody>
      </p:sp>
      <p:sp>
        <p:nvSpPr>
          <p:cNvPr id="4" name="Title 1"/>
          <p:cNvSpPr>
            <a:spLocks noGrp="1"/>
          </p:cNvSpPr>
          <p:nvPr>
            <p:ph type="title"/>
          </p:nvPr>
        </p:nvSpPr>
        <p:spPr>
          <a:xfrm>
            <a:off x="457200" y="76200"/>
            <a:ext cx="8229600" cy="990600"/>
          </a:xfrm>
        </p:spPr>
        <p:txBody>
          <a:bodyPr/>
          <a:lstStyle/>
          <a:p>
            <a:r>
              <a:rPr lang="en-US">
                <a:solidFill>
                  <a:schemeClr val="bg1"/>
                </a:solidFill>
              </a:rPr>
              <a:t>FEAR </a:t>
            </a:r>
            <a:r>
              <a:rPr lang="en-US" smtClean="0">
                <a:solidFill>
                  <a:schemeClr val="bg1"/>
                </a:solidFill>
              </a:rPr>
              <a:t>EXTINCTION</a:t>
            </a:r>
            <a:endParaRPr lang="en-US" dirty="0">
              <a:solidFill>
                <a:schemeClr val="bg1"/>
              </a:solidFill>
            </a:endParaRPr>
          </a:p>
        </p:txBody>
      </p:sp>
    </p:spTree>
    <p:extLst>
      <p:ext uri="{BB962C8B-B14F-4D97-AF65-F5344CB8AC3E}">
        <p14:creationId xmlns:p14="http://schemas.microsoft.com/office/powerpoint/2010/main" val="245552992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Horizon">
      <a:maj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1010</TotalTime>
  <Words>2091</Words>
  <Application>Microsoft Office PowerPoint</Application>
  <PresentationFormat>On-screen Show (4:3)</PresentationFormat>
  <Paragraphs>269</Paragraphs>
  <Slides>26</Slides>
  <Notes>2</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Apex</vt:lpstr>
      <vt:lpstr>PRE-EXPOSURE CLINICAL TRAUMA TRAINING FOR AEROMEDICAL EVACUATION PERSONNEL</vt:lpstr>
      <vt:lpstr>BURNING QUESTION????</vt:lpstr>
      <vt:lpstr>DESCRIPTION OF  PROBLEM</vt:lpstr>
      <vt:lpstr>CHARACTERISTICS</vt:lpstr>
      <vt:lpstr>WHY CHANGE?</vt:lpstr>
      <vt:lpstr>HOW WAS THE PROBLEM IDENTIFIED</vt:lpstr>
      <vt:lpstr>CURRENT TRAINING</vt:lpstr>
      <vt:lpstr>GENERAL    TACTICAL </vt:lpstr>
      <vt:lpstr>FEAR EXTINCTION</vt:lpstr>
      <vt:lpstr>PRACTICE CHANGE INTERVENTION PRE-EXPOSURE TRANING </vt:lpstr>
      <vt:lpstr>SYNTHESIS OF PROBLEM TO BE CHANGED</vt:lpstr>
      <vt:lpstr>PRACTICE CHANGE TEAM</vt:lpstr>
      <vt:lpstr>CRITICAL APPRASIAL OF EVIDENCE</vt:lpstr>
      <vt:lpstr>CRITICAL APPRASIAL OF EVIDENCE</vt:lpstr>
      <vt:lpstr>AIMS &amp; OBJECTIVES </vt:lpstr>
      <vt:lpstr> Rosswurm &amp; Larrabee’s Evidence-Based Practice Change Model </vt:lpstr>
      <vt:lpstr>SUPPORT/BARRIES &amp; SPECIAL ACCOMIDATIONS</vt:lpstr>
      <vt:lpstr>STRATEGIES FOR PRACTICE CHANGE</vt:lpstr>
      <vt:lpstr>Practice Change Timeline</vt:lpstr>
      <vt:lpstr>DONABEDIAN MODEL</vt:lpstr>
      <vt:lpstr>MONTIORING PRACTICE CHANGE IMPLEMENTATION</vt:lpstr>
      <vt:lpstr>EVALUATION</vt:lpstr>
      <vt:lpstr>DATA ANALYSIS</vt:lpstr>
      <vt:lpstr>BUDGET</vt:lpstr>
      <vt:lpstr>REFERENCES</vt:lpstr>
      <vt:lpstr>REFERENCES</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PRE-EXPOSURE CLINICAL TRAUMA TRAINING FOR AEROMEDICAL EVACUATION PERSONNEL</dc:title>
  <dc:creator>Owner</dc:creator>
  <cp:lastModifiedBy>cobra kise</cp:lastModifiedBy>
  <cp:revision>91</cp:revision>
  <dcterms:created xsi:type="dcterms:W3CDTF">2012-05-14T20:11:29Z</dcterms:created>
  <dcterms:modified xsi:type="dcterms:W3CDTF">2012-05-21T18:52:55Z</dcterms:modified>
</cp:coreProperties>
</file>