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29" r:id="rId3"/>
    <p:sldId id="295" r:id="rId4"/>
    <p:sldId id="257" r:id="rId5"/>
    <p:sldId id="284" r:id="rId6"/>
    <p:sldId id="285" r:id="rId7"/>
    <p:sldId id="289" r:id="rId8"/>
    <p:sldId id="316" r:id="rId9"/>
    <p:sldId id="315" r:id="rId10"/>
    <p:sldId id="259" r:id="rId11"/>
    <p:sldId id="282" r:id="rId12"/>
    <p:sldId id="260" r:id="rId13"/>
    <p:sldId id="283" r:id="rId14"/>
    <p:sldId id="258" r:id="rId15"/>
    <p:sldId id="290" r:id="rId16"/>
    <p:sldId id="291" r:id="rId17"/>
    <p:sldId id="292" r:id="rId18"/>
    <p:sldId id="293" r:id="rId19"/>
    <p:sldId id="294"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325" r:id="rId60"/>
    <p:sldId id="318" r:id="rId61"/>
    <p:sldId id="319" r:id="rId62"/>
    <p:sldId id="320" r:id="rId63"/>
    <p:sldId id="321" r:id="rId64"/>
    <p:sldId id="322" r:id="rId65"/>
    <p:sldId id="327" r:id="rId66"/>
    <p:sldId id="326" r:id="rId67"/>
    <p:sldId id="286" r:id="rId68"/>
    <p:sldId id="287" r:id="rId69"/>
    <p:sldId id="288" r:id="rId70"/>
    <p:sldId id="281" r:id="rId71"/>
    <p:sldId id="32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A3544-504B-4253-9AA6-FE704BB30F9E}" type="datetimeFigureOut">
              <a:rPr lang="en-US" smtClean="0"/>
              <a:pPr/>
              <a:t>8/1/2011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60CFB-8B9F-4657-8404-138A60377EBE}" type="slidenum">
              <a:rPr lang="en-US" smtClean="0"/>
              <a:pPr/>
              <a:t>‹#›</a:t>
            </a:fld>
            <a:endParaRPr lang="en-US"/>
          </a:p>
        </p:txBody>
      </p:sp>
    </p:spTree>
    <p:extLst>
      <p:ext uri="{BB962C8B-B14F-4D97-AF65-F5344CB8AC3E}">
        <p14:creationId xmlns:p14="http://schemas.microsoft.com/office/powerpoint/2010/main" val="22807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youtube.com/watch?v=QnqdS26RohU&amp;feature=relmfu"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youtube.com/watch?v=fjnyDNZE3RY&amp;feature=relmfu"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39FAC-37B8-4BB1-82ED-9E1E67837EE8}" type="slidenum">
              <a:rPr lang="en-US" smtClean="0"/>
              <a:pPr/>
              <a:t>3</a:t>
            </a:fld>
            <a:endParaRPr lang="en-US"/>
          </a:p>
        </p:txBody>
      </p:sp>
    </p:spTree>
    <p:extLst>
      <p:ext uri="{BB962C8B-B14F-4D97-AF65-F5344CB8AC3E}">
        <p14:creationId xmlns:p14="http://schemas.microsoft.com/office/powerpoint/2010/main" val="36622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Interoperability and security were among the principles highlighted in all demonstration</a:t>
            </a:r>
          </a:p>
          <a:p>
            <a:r>
              <a:rPr lang="en-US" dirty="0" smtClean="0"/>
              <a:t>Second conference offered real-time presentations, interactive displays, and videos</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41</a:t>
            </a:fld>
            <a:endParaRPr lang="en-US"/>
          </a:p>
        </p:txBody>
      </p:sp>
    </p:spTree>
    <p:extLst>
      <p:ext uri="{BB962C8B-B14F-4D97-AF65-F5344CB8AC3E}">
        <p14:creationId xmlns:p14="http://schemas.microsoft.com/office/powerpoint/2010/main" val="273134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practice exemplars from different practice environments to demonstrate best practices, results of research, case</a:t>
            </a:r>
            <a:r>
              <a:rPr lang="en-US" baseline="0" dirty="0" smtClean="0"/>
              <a:t> studies, and lessons learned by partnering with nursing professional organizations</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43</a:t>
            </a:fld>
            <a:endParaRPr lang="en-US"/>
          </a:p>
        </p:txBody>
      </p:sp>
    </p:spTree>
    <p:extLst>
      <p:ext uri="{BB962C8B-B14F-4D97-AF65-F5344CB8AC3E}">
        <p14:creationId xmlns:p14="http://schemas.microsoft.com/office/powerpoint/2010/main" val="389248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-Provided</a:t>
            </a:r>
            <a:r>
              <a:rPr lang="en-US" baseline="0" dirty="0" smtClean="0"/>
              <a:t> an example of how education can be made more widely available through virtual resources and environments d/t most IT education occurs in a specific field setting when a new system is implemented and focuses on system mechanics vs. user benefits and impact on patient care</a:t>
            </a:r>
          </a:p>
          <a:p>
            <a:r>
              <a:rPr lang="en-US" baseline="0" dirty="0" smtClean="0"/>
              <a:t>-Universal adoption of informatics competencies for all nurses will require access to informatics resources at anytime from any site. The goal of VDC was to support this outcome through innovative examples.</a:t>
            </a:r>
          </a:p>
          <a:p>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45</a:t>
            </a:fld>
            <a:endParaRPr lang="en-US"/>
          </a:p>
        </p:txBody>
      </p:sp>
    </p:spTree>
    <p:extLst>
      <p:ext uri="{BB962C8B-B14F-4D97-AF65-F5344CB8AC3E}">
        <p14:creationId xmlns:p14="http://schemas.microsoft.com/office/powerpoint/2010/main" val="3947289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allows</a:t>
            </a:r>
            <a:r>
              <a:rPr lang="en-US" baseline="0" dirty="0" smtClean="0"/>
              <a:t> participant to interact with the program to increase their knowledge and familiarity with current and future technology</a:t>
            </a:r>
          </a:p>
          <a:p>
            <a:r>
              <a:rPr lang="en-US" baseline="0" dirty="0" smtClean="0"/>
              <a:t>- The goal is to secure funding to help build out a virtual island that will support the TIGER mission of educating nurses about the possibility and benefits of IT with the goal if improving patient care and outcomes.</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46</a:t>
            </a:fld>
            <a:endParaRPr lang="en-US"/>
          </a:p>
        </p:txBody>
      </p:sp>
    </p:spTree>
    <p:extLst>
      <p:ext uri="{BB962C8B-B14F-4D97-AF65-F5344CB8AC3E}">
        <p14:creationId xmlns:p14="http://schemas.microsoft.com/office/powerpoint/2010/main" val="1190843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an underpinning to support the needed</a:t>
            </a:r>
            <a:r>
              <a:rPr lang="en-US" baseline="0" dirty="0" smtClean="0"/>
              <a:t> changes, but adoption of technology will not happen without leadership that is educated and prepared to lead future technology initiatives</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47</a:t>
            </a:fld>
            <a:endParaRPr lang="en-US"/>
          </a:p>
        </p:txBody>
      </p:sp>
    </p:spTree>
    <p:extLst>
      <p:ext uri="{BB962C8B-B14F-4D97-AF65-F5344CB8AC3E}">
        <p14:creationId xmlns:p14="http://schemas.microsoft.com/office/powerpoint/2010/main" val="3750659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significant contribution leaders make is not simply to today’s bottom line; it is to the long-term development of people and institutions</a:t>
            </a:r>
            <a:r>
              <a:rPr lang="en-US" baseline="0" dirty="0" smtClean="0"/>
              <a:t> so they can adapt, change, prosper, and grow.” </a:t>
            </a:r>
          </a:p>
          <a:p>
            <a:endParaRPr lang="en-US" baseline="0" dirty="0" smtClean="0"/>
          </a:p>
          <a:p>
            <a:r>
              <a:rPr lang="en-US" baseline="0" dirty="0" smtClean="0"/>
              <a:t>Resource: </a:t>
            </a:r>
          </a:p>
          <a:p>
            <a:r>
              <a:rPr lang="en-US" baseline="0" dirty="0" err="1" smtClean="0"/>
              <a:t>Kouzes</a:t>
            </a:r>
            <a:r>
              <a:rPr lang="en-US" baseline="0" dirty="0" smtClean="0"/>
              <a:t>, J.M., &amp; Posner, B.Z. (2007). </a:t>
            </a:r>
            <a:r>
              <a:rPr lang="en-US" i="1" baseline="0" dirty="0" smtClean="0"/>
              <a:t>The leadership challenge</a:t>
            </a:r>
            <a:r>
              <a:rPr lang="en-US" i="0" baseline="0" dirty="0" smtClean="0"/>
              <a:t> (4</a:t>
            </a:r>
            <a:r>
              <a:rPr lang="en-US" i="0" baseline="30000" dirty="0" smtClean="0"/>
              <a:t>th</a:t>
            </a:r>
            <a:r>
              <a:rPr lang="en-US" i="0" baseline="0" dirty="0" smtClean="0"/>
              <a:t> ed.). San Francisco: </a:t>
            </a:r>
            <a:r>
              <a:rPr lang="en-US" i="0" baseline="0" dirty="0" err="1" smtClean="0"/>
              <a:t>Jossey</a:t>
            </a:r>
            <a:r>
              <a:rPr lang="en-US" i="0" baseline="0" dirty="0" smtClean="0"/>
              <a:t>-Bass.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48</a:t>
            </a:fld>
            <a:endParaRPr lang="en-US"/>
          </a:p>
        </p:txBody>
      </p:sp>
    </p:spTree>
    <p:extLst>
      <p:ext uri="{BB962C8B-B14F-4D97-AF65-F5344CB8AC3E}">
        <p14:creationId xmlns:p14="http://schemas.microsoft.com/office/powerpoint/2010/main" val="208885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Magnet Program exemplifies a model for change, and recognizes healthcare</a:t>
            </a:r>
            <a:r>
              <a:rPr lang="en-US" baseline="0" dirty="0" smtClean="0"/>
              <a:t> organizations that provide nursing excellence in the delivery of quality patient care, and demonstrates innovation in professional nursing practice</a:t>
            </a:r>
          </a:p>
          <a:p>
            <a:r>
              <a:rPr lang="en-US" baseline="0" dirty="0" smtClean="0"/>
              <a:t>These examples help to illustrate how technology can achieve each of the 14 forces of magnetism as well as transform the nursing organization to use technology for their benefit. </a:t>
            </a:r>
            <a:r>
              <a:rPr lang="en-US" baseline="0" dirty="0" err="1" smtClean="0"/>
              <a:t>Examplars</a:t>
            </a:r>
            <a:r>
              <a:rPr lang="en-US" baseline="0" dirty="0" smtClean="0"/>
              <a:t> are meant to demonstrate the creativity and flexibility to transform the practice of healthcare delivery </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51</a:t>
            </a:fld>
            <a:endParaRPr lang="en-US"/>
          </a:p>
        </p:txBody>
      </p:sp>
    </p:spTree>
    <p:extLst>
      <p:ext uri="{BB962C8B-B14F-4D97-AF65-F5344CB8AC3E}">
        <p14:creationId xmlns:p14="http://schemas.microsoft.com/office/powerpoint/2010/main" val="194642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Addresses improvement of quality, safety</a:t>
            </a:r>
            <a:r>
              <a:rPr lang="en-US" baseline="0" dirty="0" smtClean="0"/>
              <a:t> and value-added healthcare delivery professionals to identify care practices derived from scientific evidence</a:t>
            </a:r>
          </a:p>
          <a:p>
            <a:r>
              <a:rPr lang="en-US" baseline="0" dirty="0" smtClean="0"/>
              <a:t>Content: Builds evaluation of care practices for technical and content gaps</a:t>
            </a:r>
          </a:p>
          <a:p>
            <a:r>
              <a:rPr lang="en-US" baseline="0" dirty="0" smtClean="0"/>
              <a:t>Technology: Manages life-cycle change consistently to close the gaps with technology and knowledge resources found through evaluation</a:t>
            </a:r>
          </a:p>
          <a:p>
            <a:r>
              <a:rPr lang="en-US" baseline="0" dirty="0" smtClean="0"/>
              <a:t>Standards: Formal educational structured program, including Advisory Board Leadership Programs, AMIA 10 by 10 Program, AONE leadership programs for AACN accredited academic programs for nursing service administration</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54</a:t>
            </a:fld>
            <a:endParaRPr lang="en-US"/>
          </a:p>
        </p:txBody>
      </p:sp>
    </p:spTree>
    <p:extLst>
      <p:ext uri="{BB962C8B-B14F-4D97-AF65-F5344CB8AC3E}">
        <p14:creationId xmlns:p14="http://schemas.microsoft.com/office/powerpoint/2010/main" val="3882121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for consumers to take a more active role in their health care, starting with a comprehensive personal</a:t>
            </a:r>
            <a:r>
              <a:rPr lang="en-US" baseline="0" dirty="0" smtClean="0"/>
              <a:t> health record controlled and maintained by the consumer</a:t>
            </a:r>
          </a:p>
          <a:p>
            <a:r>
              <a:rPr lang="en-US" baseline="0" dirty="0" smtClean="0"/>
              <a:t>PHR- set of tools that allows people to access and coordinate their lifelong health information and make appropriate parts of it available to those who need it</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55</a:t>
            </a:fld>
            <a:endParaRPr lang="en-US"/>
          </a:p>
        </p:txBody>
      </p:sp>
    </p:spTree>
    <p:extLst>
      <p:ext uri="{BB962C8B-B14F-4D97-AF65-F5344CB8AC3E}">
        <p14:creationId xmlns:p14="http://schemas.microsoft.com/office/powerpoint/2010/main" val="331507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PHRS must be easy to use and accessible to consumers. Applications</a:t>
            </a:r>
            <a:r>
              <a:rPr lang="en-US" baseline="0" dirty="0" smtClean="0"/>
              <a:t> do not always take into account the needs of consumers, who may suffer from disabilities, lack of computer expertise, and poor health literacy.</a:t>
            </a:r>
            <a:endParaRPr lang="en-US" dirty="0"/>
          </a:p>
        </p:txBody>
      </p:sp>
      <p:sp>
        <p:nvSpPr>
          <p:cNvPr id="4" name="Slide Number Placeholder 3"/>
          <p:cNvSpPr>
            <a:spLocks noGrp="1"/>
          </p:cNvSpPr>
          <p:nvPr>
            <p:ph type="sldNum" sz="quarter" idx="10"/>
          </p:nvPr>
        </p:nvSpPr>
        <p:spPr/>
        <p:txBody>
          <a:bodyPr/>
          <a:lstStyle/>
          <a:p>
            <a:fld id="{3F5BC1E7-C881-F242-B1F6-78DA91562280}" type="slidenum">
              <a:rPr lang="en-US" smtClean="0"/>
              <a:pPr/>
              <a:t>57</a:t>
            </a:fld>
            <a:endParaRPr lang="en-US"/>
          </a:p>
        </p:txBody>
      </p:sp>
    </p:spTree>
    <p:extLst>
      <p:ext uri="{BB962C8B-B14F-4D97-AF65-F5344CB8AC3E}">
        <p14:creationId xmlns:p14="http://schemas.microsoft.com/office/powerpoint/2010/main" val="559928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113D7-DDAD-4BA8-9564-598A5A59FBFA}" type="slidenum">
              <a:rPr lang="en-US"/>
              <a:pPr/>
              <a:t>59</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cs typeface="Times New Roman" pitchFamily="18" charset="0"/>
              </a:rPr>
              <a:t>Reducing Medication Errors with Electronic Medical Records and bar coding technology.</a:t>
            </a:r>
          </a:p>
          <a:p>
            <a:r>
              <a:rPr lang="en-US">
                <a:cs typeface="Times New Roman" pitchFamily="18" charset="0"/>
              </a:rPr>
              <a:t> </a:t>
            </a:r>
          </a:p>
          <a:p>
            <a:r>
              <a:rPr lang="en-US">
                <a:cs typeface="Times New Roman" pitchFamily="18" charset="0"/>
              </a:rPr>
              <a:t> </a:t>
            </a:r>
          </a:p>
          <a:p>
            <a:r>
              <a:rPr lang="en-US">
                <a:cs typeface="Times New Roman" pitchFamily="18" charset="0"/>
                <a:hlinkClick r:id="rId3"/>
              </a:rPr>
              <a:t>http://www.youtube.com/watch?v=QnqdS26RohU&amp;feature=relmfu</a:t>
            </a:r>
            <a:endParaRPr lang="en-US">
              <a:cs typeface="Times New Roman" pitchFamily="18" charset="0"/>
            </a:endParaRPr>
          </a:p>
          <a:p>
            <a:r>
              <a:rPr lang="en-US">
                <a:cs typeface="Times New Roman" pitchFamily="18" charset="0"/>
              </a:rPr>
              <a:t> </a:t>
            </a:r>
          </a:p>
          <a:p>
            <a:r>
              <a:rPr lang="en-US">
                <a:cs typeface="Times New Roman" pitchFamily="18" charset="0"/>
              </a:rPr>
              <a:t> </a:t>
            </a:r>
          </a:p>
          <a:p>
            <a:r>
              <a:rPr lang="en-US">
                <a:cs typeface="Times New Roman" pitchFamily="18" charset="0"/>
                <a:hlinkClick r:id="rId4"/>
              </a:rPr>
              <a:t>http://www.youtube.com/watch?v=fjnyDNZE3RY&amp;feature=relmfu</a:t>
            </a:r>
            <a:endParaRPr lang="en-US">
              <a:cs typeface="Times New Roman" pitchFamily="18" charset="0"/>
            </a:endParaRPr>
          </a:p>
          <a:p>
            <a:r>
              <a:rPr lang="en-US">
                <a:cs typeface="Times New Roman" pitchFamily="18" charset="0"/>
              </a:rPr>
              <a:t> Reducing Medication Errors with Electronic Medical Records and bar coding technology.</a:t>
            </a:r>
          </a:p>
          <a:p>
            <a:r>
              <a:rPr lang="en-US">
                <a:cs typeface="Times New Roman" pitchFamily="18" charset="0"/>
              </a:rPr>
              <a:t> </a:t>
            </a:r>
          </a:p>
          <a:p>
            <a:r>
              <a:rPr lang="en-US">
                <a:cs typeface="Times New Roman" pitchFamily="18" charset="0"/>
              </a:rPr>
              <a:t> </a:t>
            </a:r>
          </a:p>
          <a:p>
            <a:r>
              <a:rPr lang="en-US">
                <a:cs typeface="Times New Roman" pitchFamily="18" charset="0"/>
                <a:hlinkClick r:id="rId3"/>
              </a:rPr>
              <a:t>http://www.youtube.com/watch?v=QnqdS26RohU&amp;feature=relmfu</a:t>
            </a:r>
            <a:endParaRPr lang="en-US">
              <a:cs typeface="Times New Roman" pitchFamily="18" charset="0"/>
            </a:endParaRPr>
          </a:p>
          <a:p>
            <a:r>
              <a:rPr lang="en-US">
                <a:cs typeface="Times New Roman" pitchFamily="18" charset="0"/>
              </a:rPr>
              <a:t> </a:t>
            </a:r>
          </a:p>
          <a:p>
            <a:r>
              <a:rPr lang="en-US">
                <a:cs typeface="Times New Roman" pitchFamily="18" charset="0"/>
              </a:rPr>
              <a:t> </a:t>
            </a:r>
          </a:p>
          <a:p>
            <a:r>
              <a:rPr lang="en-US">
                <a:cs typeface="Times New Roman" pitchFamily="18" charset="0"/>
                <a:hlinkClick r:id="rId4"/>
              </a:rPr>
              <a:t>http://www.youtube.com/watch?v=fjnyDNZE3RY&amp;feature=relmfu</a:t>
            </a:r>
            <a:endParaRPr lang="en-US">
              <a:cs typeface="Times New Roman" pitchFamily="18" charset="0"/>
            </a:endParaRPr>
          </a:p>
          <a:p>
            <a:r>
              <a:rPr lang="en-US">
                <a:cs typeface="Times New Roman" pitchFamily="18" charset="0"/>
              </a:rPr>
              <a:t> </a:t>
            </a:r>
          </a:p>
          <a:p>
            <a:endParaRPr lang="en-US">
              <a:cs typeface="Times New Roman" pitchFamily="18" charset="0"/>
            </a:endParaRP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TIGER was comprised of representatives from nursing specialty organizations that could work through the action plan within their own organizations. The 9 collaborative teams helped to increased the collaboration across the participating organizations.  They developed their own wikis to share information. By the end of 2008 over 1400</a:t>
            </a:r>
            <a:r>
              <a:rPr lang="en-US" baseline="0" dirty="0" smtClean="0"/>
              <a:t> individuals had joined the TIGER effort and help achieve the TIGER vision. </a:t>
            </a:r>
            <a:endParaRPr lang="en-US" dirty="0"/>
          </a:p>
        </p:txBody>
      </p:sp>
      <p:sp>
        <p:nvSpPr>
          <p:cNvPr id="4" name="Slide Number Placeholder 3"/>
          <p:cNvSpPr>
            <a:spLocks noGrp="1"/>
          </p:cNvSpPr>
          <p:nvPr>
            <p:ph type="sldNum" sz="quarter" idx="10"/>
          </p:nvPr>
        </p:nvSpPr>
        <p:spPr/>
        <p:txBody>
          <a:bodyPr/>
          <a:lstStyle/>
          <a:p>
            <a:fld id="{0F038AAC-001D-EA4F-97F2-2620844EB762}" type="slidenum">
              <a:rPr lang="en-US" smtClean="0"/>
              <a:pPr/>
              <a:t>67</a:t>
            </a:fld>
            <a:endParaRPr lang="en-US"/>
          </a:p>
        </p:txBody>
      </p:sp>
    </p:spTree>
    <p:extLst>
      <p:ext uri="{BB962C8B-B14F-4D97-AF65-F5344CB8AC3E}">
        <p14:creationId xmlns:p14="http://schemas.microsoft.com/office/powerpoint/2010/main" val="6318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collaborative group was designed to create</a:t>
            </a:r>
            <a:r>
              <a:rPr lang="en-US" baseline="0" dirty="0" smtClean="0"/>
              <a:t> standardization of nursing data. This will help to improve sharing of information throughout an organization as well as other healthcare providers. The goal is for the ability to share information across regional/national databases. Standards harmonization is a process where the terms used to describe nursing problems, observations, actions, goals, outcomes and interventions are standardized in order to share with others.</a:t>
            </a:r>
          </a:p>
          <a:p>
            <a:endParaRPr lang="en-US" baseline="0" dirty="0" smtClean="0"/>
          </a:p>
          <a:p>
            <a:r>
              <a:rPr lang="en-US" baseline="0" dirty="0" smtClean="0"/>
              <a:t>Benefits are: 1. accurately describe the care delivered by nurses and facilitate communication among nurses and other healthcare providers; 2. enable the comparison of nursing data across clinical populations, practice settings, time and geographic regions, 3. allow measurements of the impact of nursing interventions in relation to patient outcomes, 4. provide timely access to evidence based knowledge during patient care</a:t>
            </a:r>
            <a:endParaRPr lang="en-US" dirty="0"/>
          </a:p>
        </p:txBody>
      </p:sp>
      <p:sp>
        <p:nvSpPr>
          <p:cNvPr id="4" name="Slide Number Placeholder 3"/>
          <p:cNvSpPr>
            <a:spLocks noGrp="1"/>
          </p:cNvSpPr>
          <p:nvPr>
            <p:ph type="sldNum" sz="quarter" idx="10"/>
          </p:nvPr>
        </p:nvSpPr>
        <p:spPr/>
        <p:txBody>
          <a:bodyPr/>
          <a:lstStyle/>
          <a:p>
            <a:fld id="{3E139FAC-37B8-4BB1-82ED-9E1E67837EE8}" type="slidenum">
              <a:rPr lang="en-US" smtClean="0"/>
              <a:pPr/>
              <a:t>15</a:t>
            </a:fld>
            <a:endParaRPr lang="en-US"/>
          </a:p>
        </p:txBody>
      </p:sp>
    </p:spTree>
    <p:extLst>
      <p:ext uri="{BB962C8B-B14F-4D97-AF65-F5344CB8AC3E}">
        <p14:creationId xmlns:p14="http://schemas.microsoft.com/office/powerpoint/2010/main" val="3503779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vendors sponsors of the TIGER Summit</a:t>
            </a:r>
            <a:r>
              <a:rPr lang="en-US" baseline="0" dirty="0" smtClean="0"/>
              <a:t> developed an interactive “Gallery Walk” to demonstrate technology capabilities to the attendees and supplied demonstrations and presentations to the TIGER  Virtual Demonstration Center. </a:t>
            </a:r>
            <a:endParaRPr lang="en-US" dirty="0"/>
          </a:p>
        </p:txBody>
      </p:sp>
      <p:sp>
        <p:nvSpPr>
          <p:cNvPr id="4" name="Slide Number Placeholder 3"/>
          <p:cNvSpPr>
            <a:spLocks noGrp="1"/>
          </p:cNvSpPr>
          <p:nvPr>
            <p:ph type="sldNum" sz="quarter" idx="10"/>
          </p:nvPr>
        </p:nvSpPr>
        <p:spPr/>
        <p:txBody>
          <a:bodyPr/>
          <a:lstStyle/>
          <a:p>
            <a:fld id="{0F038AAC-001D-EA4F-97F2-2620844EB762}" type="slidenum">
              <a:rPr lang="en-US" smtClean="0"/>
              <a:pPr/>
              <a:t>69</a:t>
            </a:fld>
            <a:endParaRPr lang="en-US"/>
          </a:p>
        </p:txBody>
      </p:sp>
    </p:spTree>
    <p:extLst>
      <p:ext uri="{BB962C8B-B14F-4D97-AF65-F5344CB8AC3E}">
        <p14:creationId xmlns:p14="http://schemas.microsoft.com/office/powerpoint/2010/main" val="20782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President Bush gave an Executive order mandating the Federal Government</a:t>
            </a:r>
            <a:r>
              <a:rPr lang="en-US" baseline="0" dirty="0" smtClean="0"/>
              <a:t> use interoperable standards.</a:t>
            </a:r>
          </a:p>
          <a:p>
            <a:endParaRPr lang="en-US" dirty="0" smtClean="0"/>
          </a:p>
          <a:p>
            <a:r>
              <a:rPr lang="en-US" dirty="0" smtClean="0"/>
              <a:t>Interoperable systems will assist clinicians in delivering safe, effective, efficient patient-centered care. Clinical data standards are the building blocks towards interoperable systems, including electronic health records, electronic medical records. It is important that nurses understand these standards and their impact on</a:t>
            </a:r>
            <a:r>
              <a:rPr lang="en-US" baseline="0" dirty="0" smtClean="0"/>
              <a:t> care delivery. </a:t>
            </a:r>
            <a:endParaRPr lang="en-US" dirty="0"/>
          </a:p>
        </p:txBody>
      </p:sp>
      <p:sp>
        <p:nvSpPr>
          <p:cNvPr id="4" name="Slide Number Placeholder 3"/>
          <p:cNvSpPr>
            <a:spLocks noGrp="1"/>
          </p:cNvSpPr>
          <p:nvPr>
            <p:ph type="sldNum" sz="quarter" idx="10"/>
          </p:nvPr>
        </p:nvSpPr>
        <p:spPr/>
        <p:txBody>
          <a:bodyPr/>
          <a:lstStyle/>
          <a:p>
            <a:fld id="{3E139FAC-37B8-4BB1-82ED-9E1E67837EE8}" type="slidenum">
              <a:rPr lang="en-US" smtClean="0"/>
              <a:pPr/>
              <a:t>16</a:t>
            </a:fld>
            <a:endParaRPr lang="en-US"/>
          </a:p>
        </p:txBody>
      </p:sp>
    </p:spTree>
    <p:extLst>
      <p:ext uri="{BB962C8B-B14F-4D97-AF65-F5344CB8AC3E}">
        <p14:creationId xmlns:p14="http://schemas.microsoft.com/office/powerpoint/2010/main" val="233555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groups were created for the development of tools and resources for the promotion of these goals. </a:t>
            </a:r>
          </a:p>
          <a:p>
            <a:endParaRPr lang="en-US" dirty="0" smtClean="0"/>
          </a:p>
          <a:p>
            <a:r>
              <a:rPr lang="en-US" dirty="0" smtClean="0"/>
              <a:t>The first work group created a compilation</a:t>
            </a:r>
            <a:r>
              <a:rPr lang="en-US" baseline="0" dirty="0" smtClean="0"/>
              <a:t> of nursing standards, standard organizations, and initiatives required for the development of the national electronic health record framework.</a:t>
            </a:r>
          </a:p>
          <a:p>
            <a:endParaRPr lang="en-US" dirty="0" smtClean="0"/>
          </a:p>
          <a:p>
            <a:r>
              <a:rPr lang="en-US" dirty="0" smtClean="0"/>
              <a:t>The second group developed a series of web-based tutorials to educate nurses on the benefits of interoperable systems and the standards adoption process required to achieve interoperable healthcare. </a:t>
            </a:r>
          </a:p>
          <a:p>
            <a:endParaRPr lang="en-US" dirty="0" smtClean="0"/>
          </a:p>
          <a:p>
            <a:r>
              <a:rPr lang="en-US" dirty="0" smtClean="0"/>
              <a:t>The third group focused on a</a:t>
            </a:r>
            <a:r>
              <a:rPr lang="en-US" baseline="0" dirty="0" smtClean="0"/>
              <a:t> strategy for how the information was to be distributed. An awareness campaign was designed to stress the importance of adopting the standards of interoperability.</a:t>
            </a:r>
            <a:endParaRPr lang="en-US" dirty="0"/>
          </a:p>
        </p:txBody>
      </p:sp>
      <p:sp>
        <p:nvSpPr>
          <p:cNvPr id="4" name="Slide Number Placeholder 3"/>
          <p:cNvSpPr>
            <a:spLocks noGrp="1"/>
          </p:cNvSpPr>
          <p:nvPr>
            <p:ph type="sldNum" sz="quarter" idx="10"/>
          </p:nvPr>
        </p:nvSpPr>
        <p:spPr/>
        <p:txBody>
          <a:bodyPr/>
          <a:lstStyle/>
          <a:p>
            <a:fld id="{3E139FAC-37B8-4BB1-82ED-9E1E67837EE8}" type="slidenum">
              <a:rPr lang="en-US" smtClean="0"/>
              <a:pPr/>
              <a:t>17</a:t>
            </a:fld>
            <a:endParaRPr lang="en-US"/>
          </a:p>
        </p:txBody>
      </p:sp>
    </p:spTree>
    <p:extLst>
      <p:ext uri="{BB962C8B-B14F-4D97-AF65-F5344CB8AC3E}">
        <p14:creationId xmlns:p14="http://schemas.microsoft.com/office/powerpoint/2010/main" val="124270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Institute of Medicine(IOM)</a:t>
            </a:r>
            <a:r>
              <a:rPr lang="en-US" baseline="0" dirty="0" smtClean="0"/>
              <a:t> created a series of reports identifying information technology as key to healthcare reform. </a:t>
            </a:r>
          </a:p>
          <a:p>
            <a:r>
              <a:rPr lang="en-US" sz="1200" kern="1200" dirty="0" smtClean="0">
                <a:solidFill>
                  <a:schemeClr val="tx1"/>
                </a:solidFill>
                <a:effectLst/>
                <a:latin typeface="+mn-lt"/>
                <a:ea typeface="+mn-ea"/>
                <a:cs typeface="+mn-cs"/>
              </a:rPr>
              <a:t>The escalating cost of the U.S. healthcare system and the need to improve patient safety and reduce medical errors, coupled with national disasters, terrorism, and other unsustainable healthcare trends, has necessitated major healthcare reform in the United States.  Focusing on the adoption of electronic health records as a priority within the U.S. National Health IT Agenda is the key driver cited to achieving the transformation needed.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result of TIGER’s strategic plan, the National Health IT Agenda Collaborative was formed.  The purpose of this collaborative was to identify the most relevant health IT agenda and policies that are important to the TIGER and the nursing profession’s mission and to assist in closing any representation gaps on said policy issues.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baseline="0" dirty="0" smtClean="0"/>
              <a:t>This collaborative was created to identify the most relevant health IT agenda and policies important to TIGER and the nursing profession. They identified 3 areas where the nursing profession needs greater visibility. </a:t>
            </a:r>
          </a:p>
          <a:p>
            <a:pPr marL="228600" indent="-228600">
              <a:buAutoNum type="arabicPeriod"/>
            </a:pPr>
            <a:r>
              <a:rPr lang="en-US" baseline="0" dirty="0" smtClean="0"/>
              <a:t>clinical standards and policy initiatives generated by the AHIC/National </a:t>
            </a:r>
            <a:r>
              <a:rPr lang="en-US" baseline="0" dirty="0" err="1" smtClean="0"/>
              <a:t>eHealth</a:t>
            </a:r>
            <a:r>
              <a:rPr lang="en-US" baseline="0" dirty="0" smtClean="0"/>
              <a:t> Collaborative and the ONC. </a:t>
            </a:r>
          </a:p>
          <a:p>
            <a:pPr marL="228600" indent="-228600">
              <a:buAutoNum type="arabicPeriod"/>
            </a:pPr>
            <a:r>
              <a:rPr lang="en-US" baseline="0" dirty="0" smtClean="0"/>
              <a:t>In the standards harmonization and interoperability efforts of the ANSI-HITSP </a:t>
            </a:r>
          </a:p>
          <a:p>
            <a:pPr marL="0" indent="0">
              <a:buNone/>
            </a:pPr>
            <a:r>
              <a:rPr lang="en-US" baseline="0" dirty="0" smtClean="0"/>
              <a:t>3.  In the certification process for HIT products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baseline="0" dirty="0" smtClean="0"/>
              <a:t>President Bush established a goal of 2014 for Electronic health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passage of the American Recovery and Reinvestment Act of 2009, momentum and activities to-date in the areas of governance, policy, technology, and adoption have accelerated in both the federal and private sector.  Nursing’s involvement in the national HIT agenda, as the largest sector of the U.S. healthcare workforce, is even more urgent and critical today.</a:t>
            </a:r>
          </a:p>
          <a:p>
            <a:endParaRPr lang="en-US" dirty="0" smtClean="0"/>
          </a:p>
        </p:txBody>
      </p:sp>
      <p:sp>
        <p:nvSpPr>
          <p:cNvPr id="4" name="Slide Number Placeholder 3"/>
          <p:cNvSpPr>
            <a:spLocks noGrp="1"/>
          </p:cNvSpPr>
          <p:nvPr>
            <p:ph type="sldNum" sz="quarter" idx="10"/>
          </p:nvPr>
        </p:nvSpPr>
        <p:spPr/>
        <p:txBody>
          <a:bodyPr/>
          <a:lstStyle/>
          <a:p>
            <a:fld id="{3E139FAC-37B8-4BB1-82ED-9E1E67837EE8}" type="slidenum">
              <a:rPr lang="en-US" smtClean="0"/>
              <a:pPr/>
              <a:t>18</a:t>
            </a:fld>
            <a:endParaRPr lang="en-US"/>
          </a:p>
        </p:txBody>
      </p:sp>
    </p:spTree>
    <p:extLst>
      <p:ext uri="{BB962C8B-B14F-4D97-AF65-F5344CB8AC3E}">
        <p14:creationId xmlns:p14="http://schemas.microsoft.com/office/powerpoint/2010/main" val="28722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collaborative was created  to establish the minimum set of informatics competencies</a:t>
            </a:r>
            <a:r>
              <a:rPr lang="en-US" baseline="0" dirty="0" smtClean="0"/>
              <a:t> for all practicing nurses and graduating nursing students. They reviewed over 1,000 competencies and narrowed the scope to describe the minimum set for nurses. </a:t>
            </a:r>
          </a:p>
          <a:p>
            <a:endParaRPr lang="en-US" baseline="0" dirty="0" smtClean="0"/>
          </a:p>
          <a:p>
            <a:r>
              <a:rPr lang="en-US" baseline="0" dirty="0" smtClean="0"/>
              <a:t>In order to provide safe, competent, and compassionate care nurse need to have basic computer skills in order to navigate with in the electronic health record. Nurses need the ability to access information and apply the knowledge appropriately  to provide high-quality nursing care. </a:t>
            </a:r>
          </a:p>
          <a:p>
            <a:endParaRPr lang="en-US" baseline="0" dirty="0" smtClean="0"/>
          </a:p>
          <a:p>
            <a:r>
              <a:rPr lang="en-US" baseline="0" dirty="0" smtClean="0"/>
              <a:t>Following the review of literature the team developed this model to establish informatics competency. TICC established frameworks to expand for specialty practices, different environments, and advanced degrees or practice such as leadership roles.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Nurses are expected to provide safe, competent, and compassionate care in an increasingly technical and digital environment.  Yet technology has changed the role of the nurse and significantly altered the interactions between the nurse and patient and the nurse and healthcare provider.  Nurses that do not have the basic skills to communicate within an electronic health record or other electronic medium will be significantly disadvantaged as we work to achieve 100% electronic health record adoption by 2014.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TIGER Informatics Competencies Collaborative (TICC) was formed to establish the minimum set of informatics competencies for </a:t>
            </a:r>
            <a:r>
              <a:rPr lang="en-US" sz="1200" i="1"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practicing nurses and graduating nursing students.  The work of this team was foundational to all TIGER work related to preparing the nursing workforce for EHRs, and preceded the work of the TIGER Education and Faculty Development, Staff Development, Leadership Development, and Virtual Demonstration Center Collaborative teams. </a:t>
            </a:r>
          </a:p>
          <a:p>
            <a:endParaRPr lang="en-US" dirty="0"/>
          </a:p>
        </p:txBody>
      </p:sp>
      <p:sp>
        <p:nvSpPr>
          <p:cNvPr id="4" name="Slide Number Placeholder 3"/>
          <p:cNvSpPr>
            <a:spLocks noGrp="1"/>
          </p:cNvSpPr>
          <p:nvPr>
            <p:ph type="sldNum" sz="quarter" idx="10"/>
          </p:nvPr>
        </p:nvSpPr>
        <p:spPr/>
        <p:txBody>
          <a:bodyPr/>
          <a:lstStyle/>
          <a:p>
            <a:fld id="{3E139FAC-37B8-4BB1-82ED-9E1E67837EE8}" type="slidenum">
              <a:rPr lang="en-US" smtClean="0"/>
              <a:pPr/>
              <a:t>19</a:t>
            </a:fld>
            <a:endParaRPr lang="en-US"/>
          </a:p>
        </p:txBody>
      </p:sp>
    </p:spTree>
    <p:extLst>
      <p:ext uri="{BB962C8B-B14F-4D97-AF65-F5344CB8AC3E}">
        <p14:creationId xmlns:p14="http://schemas.microsoft.com/office/powerpoint/2010/main" val="56118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7DBE8-E39A-4F59-B6F8-6576C2A615C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2905DC6-9481-41EB-99A5-DBB56CF88893}" type="datetimeFigureOut">
              <a:rPr lang="en-US" smtClean="0"/>
              <a:pPr/>
              <a:t>8/1/2011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C743077-F6A8-4976-ABDA-D19BB58824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905DC6-9481-41EB-99A5-DBB56CF88893}"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905DC6-9481-41EB-99A5-DBB56CF88893}"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2905DC6-9481-41EB-99A5-DBB56CF88893}" type="datetimeFigureOut">
              <a:rPr lang="en-US" smtClean="0"/>
              <a:pPr/>
              <a:t>8/1/2011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C743077-F6A8-4976-ABDA-D19BB58824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2905DC6-9481-41EB-99A5-DBB56CF88893}" type="datetimeFigureOut">
              <a:rPr lang="en-US" smtClean="0"/>
              <a:pPr/>
              <a:t>8/1/2011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C743077-F6A8-4976-ABDA-D19BB588245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2905DC6-9481-41EB-99A5-DBB56CF88893}" type="datetimeFigureOut">
              <a:rPr lang="en-US" smtClean="0"/>
              <a:pPr/>
              <a:t>8/1/2011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2905DC6-9481-41EB-99A5-DBB56CF88893}"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C743077-F6A8-4976-ABDA-D19BB588245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2905DC6-9481-41EB-99A5-DBB56CF88893}" type="datetimeFigureOut">
              <a:rPr lang="en-US" smtClean="0"/>
              <a:pPr/>
              <a:t>8/1/2011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905DC6-9481-41EB-99A5-DBB56CF88893}" type="datetimeFigureOut">
              <a:rPr lang="en-US" smtClean="0"/>
              <a:pPr/>
              <a:t>8/1/2011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2905DC6-9481-41EB-99A5-DBB56CF88893}" type="datetimeFigureOut">
              <a:rPr lang="en-US" smtClean="0"/>
              <a:pPr/>
              <a:t>8/1/2011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43077-F6A8-4976-ABDA-D19BB58824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2905DC6-9481-41EB-99A5-DBB56CF88893}"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743077-F6A8-4976-ABDA-D19BB588245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2905DC6-9481-41EB-99A5-DBB56CF88893}" type="datetimeFigureOut">
              <a:rPr lang="en-US" smtClean="0"/>
              <a:pPr/>
              <a:t>8/1/2011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C743077-F6A8-4976-ABDA-D19BB588245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igersummit.com/Home_Page.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fjnyDNZE3RY&amp;feature=relmfu"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tigersummit.com/uploads/Tiger_usability_Report.pdf" TargetMode="External"/><Relationship Id="rId2" Type="http://schemas.openxmlformats.org/officeDocument/2006/relationships/hyperlink" Target="http://www.tigersummit.com/Home_Page.ph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youtube.com/watch?v=fjnyDNZE3RY&amp;feature=relmf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819400"/>
            <a:ext cx="8686800" cy="1693510"/>
          </a:xfrm>
        </p:spPr>
        <p:txBody>
          <a:bodyPr>
            <a:normAutofit/>
          </a:bodyPr>
          <a:lstStyle/>
          <a:p>
            <a:r>
              <a:rPr lang="en-US" sz="4800" dirty="0" smtClean="0"/>
              <a:t>Tiger INITIATIVE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VISION </a:t>
            </a:r>
            <a:endParaRPr lang="en-US" dirty="0"/>
          </a:p>
        </p:txBody>
      </p:sp>
      <p:sp>
        <p:nvSpPr>
          <p:cNvPr id="3" name="Content Placeholder 2"/>
          <p:cNvSpPr>
            <a:spLocks noGrp="1"/>
          </p:cNvSpPr>
          <p:nvPr>
            <p:ph idx="1"/>
          </p:nvPr>
        </p:nvSpPr>
        <p:spPr>
          <a:xfrm>
            <a:off x="304800" y="1371600"/>
            <a:ext cx="8686800" cy="4846638"/>
          </a:xfrm>
        </p:spPr>
        <p:txBody>
          <a:bodyPr>
            <a:noAutofit/>
          </a:bodyPr>
          <a:lstStyle/>
          <a:p>
            <a:pPr>
              <a:buNone/>
            </a:pPr>
            <a:r>
              <a:rPr lang="en-US" sz="3600" dirty="0" smtClean="0"/>
              <a:t>	“Our vision is to enable nurses to use informatics tools, principles, theories, and practices to make health care safer, more effective, efficient, patient-centered, timely, and equitable by interweaving enabling technologies transparently into nursing practice and education, making information technology the stethoscope for the 21st century”.</a:t>
            </a:r>
            <a:br>
              <a:rPr lang="en-US" sz="3600" dirty="0" smtClean="0"/>
            </a:b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rmAutofit fontScale="90000"/>
          </a:bodyPr>
          <a:lstStyle/>
          <a:p>
            <a:r>
              <a:rPr lang="en-US" b="1" dirty="0" smtClean="0"/>
              <a:t/>
            </a:r>
            <a:br>
              <a:rPr lang="en-US" b="1" dirty="0" smtClean="0"/>
            </a:br>
            <a:r>
              <a:rPr lang="en-US" b="1" dirty="0" smtClean="0"/>
              <a:t>TIGER Expected Outcomes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dirty="0" smtClean="0"/>
              <a:t>Publish a Summit report, including Summit findings and exemplars of excellence. </a:t>
            </a:r>
          </a:p>
          <a:p>
            <a:pPr>
              <a:buFont typeface="Wingdings" pitchFamily="2" charset="2"/>
              <a:buChar char="q"/>
            </a:pPr>
            <a:r>
              <a:rPr lang="en-US" dirty="0" smtClean="0"/>
              <a:t>Establish guidelines for organizations to follow as they integrate informatics knowledge, skills, and abilities into academic and practice settings. </a:t>
            </a:r>
          </a:p>
          <a:p>
            <a:pPr>
              <a:buFont typeface="Wingdings" pitchFamily="2" charset="2"/>
              <a:buChar char="q"/>
            </a:pPr>
            <a:r>
              <a:rPr lang="en-US" dirty="0" smtClean="0"/>
              <a:t>Set an agenda whereby the nursing organizations specify what they plan to do to bridge the quality chasm via information technology strategies.</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KEY PILLARS </a:t>
            </a:r>
            <a:endParaRPr lang="en-US" dirty="0"/>
          </a:p>
        </p:txBody>
      </p:sp>
      <p:sp>
        <p:nvSpPr>
          <p:cNvPr id="3" name="Content Placeholder 2"/>
          <p:cNvSpPr>
            <a:spLocks noGrp="1"/>
          </p:cNvSpPr>
          <p:nvPr>
            <p:ph idx="1"/>
          </p:nvPr>
        </p:nvSpPr>
        <p:spPr/>
        <p:txBody>
          <a:bodyPr/>
          <a:lstStyle/>
          <a:p>
            <a:pPr marL="514350" indent="-514350">
              <a:buNone/>
            </a:pPr>
            <a:r>
              <a:rPr lang="en-US" b="1" dirty="0" smtClean="0"/>
              <a:t>1.) Communication</a:t>
            </a:r>
          </a:p>
          <a:p>
            <a:pPr marL="514350" indent="-514350">
              <a:buNone/>
            </a:pPr>
            <a:r>
              <a:rPr lang="en-US" b="1" dirty="0" smtClean="0"/>
              <a:t>2.) Education</a:t>
            </a:r>
          </a:p>
          <a:p>
            <a:pPr marL="514350" indent="-514350">
              <a:buNone/>
            </a:pPr>
            <a:r>
              <a:rPr lang="en-US" b="1" dirty="0" smtClean="0"/>
              <a:t>3.) Informatics Design</a:t>
            </a:r>
          </a:p>
          <a:p>
            <a:pPr marL="514350" indent="-514350">
              <a:buNone/>
            </a:pPr>
            <a:r>
              <a:rPr lang="en-US" b="1" dirty="0" smtClean="0"/>
              <a:t>4.) Information Technology</a:t>
            </a:r>
          </a:p>
          <a:p>
            <a:pPr marL="514350" indent="-514350">
              <a:buNone/>
            </a:pPr>
            <a:r>
              <a:rPr lang="en-US" b="1" dirty="0" smtClean="0"/>
              <a:t>5.) Culture</a:t>
            </a:r>
          </a:p>
          <a:p>
            <a:pPr marL="514350" indent="-514350">
              <a:buNone/>
            </a:pPr>
            <a:r>
              <a:rPr lang="en-US" b="1" dirty="0" smtClean="0"/>
              <a:t>6.) Management and Leadership</a:t>
            </a:r>
          </a:p>
          <a:p>
            <a:pPr marL="514350" indent="-514350">
              <a:buNone/>
            </a:pPr>
            <a:r>
              <a:rPr lang="en-US" b="1" dirty="0" smtClean="0"/>
              <a:t>7.) Policy</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Summary Report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sz="3600" dirty="0" smtClean="0"/>
              <a:t>Provides executive summary of activities through 2008</a:t>
            </a:r>
          </a:p>
          <a:p>
            <a:pPr>
              <a:buFont typeface="Wingdings" pitchFamily="2" charset="2"/>
              <a:buChar char="q"/>
            </a:pPr>
            <a:r>
              <a:rPr lang="en-US" sz="3600" dirty="0" smtClean="0"/>
              <a:t>Synopsis of findings and recommendations of the nine teams</a:t>
            </a:r>
          </a:p>
          <a:p>
            <a:pPr>
              <a:buFont typeface="Wingdings" pitchFamily="2" charset="2"/>
              <a:buChar char="q"/>
            </a:pPr>
            <a:r>
              <a:rPr lang="en-US" sz="3600" dirty="0" smtClean="0"/>
              <a:t>Available at </a:t>
            </a:r>
            <a:r>
              <a:rPr lang="en-US" sz="3600" dirty="0" smtClean="0">
                <a:solidFill>
                  <a:srgbClr val="FF0000"/>
                </a:solidFill>
                <a:hlinkClick r:id="rId2"/>
              </a:rPr>
              <a:t>www.tigersummit.com</a:t>
            </a:r>
            <a:endParaRPr lang="en-US" sz="3600" dirty="0" smtClean="0">
              <a:solidFill>
                <a:srgbClr val="FF0000"/>
              </a:solidFill>
            </a:endParaRPr>
          </a:p>
          <a:p>
            <a:pPr>
              <a:buNone/>
            </a:pPr>
            <a:endParaRPr lang="en-US" dirty="0" smtClean="0"/>
          </a:p>
          <a:p>
            <a:endParaRPr lang="en-US" dirty="0"/>
          </a:p>
        </p:txBody>
      </p:sp>
    </p:spTree>
    <p:extLst>
      <p:ext uri="{BB962C8B-B14F-4D97-AF65-F5344CB8AC3E}">
        <p14:creationId xmlns:p14="http://schemas.microsoft.com/office/powerpoint/2010/main" val="93645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collaborative teams</a:t>
            </a:r>
            <a:endParaRPr lang="en-US" dirty="0"/>
          </a:p>
        </p:txBody>
      </p:sp>
      <p:sp>
        <p:nvSpPr>
          <p:cNvPr id="4" name="Content Placeholder 3"/>
          <p:cNvSpPr>
            <a:spLocks noGrp="1"/>
          </p:cNvSpPr>
          <p:nvPr>
            <p:ph idx="1"/>
          </p:nvPr>
        </p:nvSpPr>
        <p:spPr/>
        <p:txBody>
          <a:bodyPr>
            <a:normAutofit/>
          </a:bodyPr>
          <a:lstStyle/>
          <a:p>
            <a:pPr>
              <a:buNone/>
            </a:pPr>
            <a:r>
              <a:rPr lang="en-US" sz="2400" b="1" dirty="0" smtClean="0"/>
              <a:t>1.) Standards &amp; Interoperability</a:t>
            </a:r>
          </a:p>
          <a:p>
            <a:pPr>
              <a:buNone/>
            </a:pPr>
            <a:r>
              <a:rPr lang="en-US" sz="2400" b="1" dirty="0" smtClean="0"/>
              <a:t>2.) National Health Information Technology Agenda</a:t>
            </a:r>
          </a:p>
          <a:p>
            <a:pPr marL="457200" indent="-457200">
              <a:buNone/>
            </a:pPr>
            <a:r>
              <a:rPr lang="en-US" sz="2400" b="1" dirty="0" smtClean="0"/>
              <a:t>3.) Informatics Competencies</a:t>
            </a:r>
          </a:p>
          <a:p>
            <a:pPr marL="457200" indent="-457200">
              <a:buNone/>
            </a:pPr>
            <a:r>
              <a:rPr lang="en-US" sz="2400" b="1" dirty="0" smtClean="0"/>
              <a:t>4.) Education &amp; Faculty Development</a:t>
            </a:r>
          </a:p>
          <a:p>
            <a:pPr marL="457200" indent="-457200">
              <a:buNone/>
            </a:pPr>
            <a:r>
              <a:rPr lang="en-US" sz="2400" b="1" dirty="0" smtClean="0"/>
              <a:t>5.) Staff Development</a:t>
            </a:r>
          </a:p>
          <a:p>
            <a:pPr marL="457200" indent="-457200">
              <a:buNone/>
            </a:pPr>
            <a:r>
              <a:rPr lang="en-US" sz="2400" b="1" dirty="0" smtClean="0"/>
              <a:t>6.) Usability &amp; Clinical Application Design</a:t>
            </a:r>
          </a:p>
          <a:p>
            <a:pPr marL="457200" indent="-457200">
              <a:buNone/>
            </a:pPr>
            <a:r>
              <a:rPr lang="en-US" sz="2400" b="1" dirty="0" smtClean="0"/>
              <a:t>7.) Virtual Demonstration Center</a:t>
            </a:r>
          </a:p>
          <a:p>
            <a:pPr marL="457200" indent="-457200">
              <a:buNone/>
            </a:pPr>
            <a:r>
              <a:rPr lang="en-US" sz="2400" b="1" dirty="0" smtClean="0"/>
              <a:t>8.) Leadership Development</a:t>
            </a:r>
          </a:p>
          <a:p>
            <a:pPr marL="457200" indent="-457200">
              <a:buNone/>
            </a:pPr>
            <a:r>
              <a:rPr lang="en-US" sz="2400" b="1" dirty="0" smtClean="0"/>
              <a:t>9.) Consumer Empowerment &amp; Personal Health Records</a:t>
            </a:r>
          </a:p>
          <a:p>
            <a:pPr marL="457200" indent="-457200">
              <a:buNone/>
            </a:pP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1.Standards &amp; Interoperability</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v"/>
            </a:pPr>
            <a:r>
              <a:rPr lang="en-US" dirty="0" smtClean="0"/>
              <a:t>Standard-A definition or format that has been approved by a 	recognized standards organization or is accepted as a 		de facto standard by the industry. A standard specifies a 	well-defined approach that supports a business process and is:</a:t>
            </a:r>
          </a:p>
          <a:p>
            <a:pPr marL="0" indent="0">
              <a:buNone/>
            </a:pPr>
            <a:endParaRPr lang="en-US" dirty="0" smtClean="0"/>
          </a:p>
          <a:p>
            <a:pPr marL="0" indent="0">
              <a:buNone/>
            </a:pPr>
            <a:r>
              <a:rPr lang="en-US" dirty="0" smtClean="0"/>
              <a:t>1. Derived by a group of experts</a:t>
            </a:r>
          </a:p>
          <a:p>
            <a:pPr marL="0" indent="0">
              <a:buNone/>
            </a:pPr>
            <a:r>
              <a:rPr lang="en-US" dirty="0" smtClean="0"/>
              <a:t>2. Examined and evaluated</a:t>
            </a:r>
          </a:p>
          <a:p>
            <a:pPr marL="0" indent="0">
              <a:buNone/>
            </a:pPr>
            <a:r>
              <a:rPr lang="en-US" dirty="0" smtClean="0"/>
              <a:t>3. Provides rules, guidelines, or characteristics</a:t>
            </a:r>
          </a:p>
          <a:p>
            <a:pPr marL="0" indent="0">
              <a:buNone/>
            </a:pPr>
            <a:r>
              <a:rPr lang="en-US" dirty="0" smtClean="0"/>
              <a:t>4. Helps to ensure that materials, products, processes, and services are 	fit for their intended purpose</a:t>
            </a:r>
          </a:p>
          <a:p>
            <a:pPr marL="0" indent="0">
              <a:buNone/>
            </a:pPr>
            <a:r>
              <a:rPr lang="en-US" dirty="0" smtClean="0"/>
              <a:t>5. Ensures that it is in an accessible format</a:t>
            </a:r>
          </a:p>
          <a:p>
            <a:pPr marL="0" indent="0">
              <a:buNone/>
            </a:pPr>
            <a:r>
              <a:rPr lang="en-US" dirty="0" smtClean="0"/>
              <a:t>6. Is in a continuous review and revision process</a:t>
            </a:r>
            <a:endParaRPr lang="en-US" dirty="0"/>
          </a:p>
        </p:txBody>
      </p:sp>
    </p:spTree>
    <p:extLst>
      <p:ext uri="{BB962C8B-B14F-4D97-AF65-F5344CB8AC3E}">
        <p14:creationId xmlns:p14="http://schemas.microsoft.com/office/powerpoint/2010/main" val="377607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Interoperability</a:t>
            </a:r>
            <a:endParaRPr lang="en-US" dirty="0"/>
          </a:p>
        </p:txBody>
      </p:sp>
      <p:sp>
        <p:nvSpPr>
          <p:cNvPr id="3" name="Content Placeholder 2"/>
          <p:cNvSpPr>
            <a:spLocks noGrp="1"/>
          </p:cNvSpPr>
          <p:nvPr>
            <p:ph idx="1"/>
          </p:nvPr>
        </p:nvSpPr>
        <p:spPr/>
        <p:txBody>
          <a:bodyPr/>
          <a:lstStyle/>
          <a:p>
            <a:pPr marL="0" indent="0">
              <a:buNone/>
            </a:pPr>
            <a:r>
              <a:rPr lang="en-US" dirty="0" smtClean="0"/>
              <a:t>Interoperability-the ability to communicate and 	exchange data accurately, effectively, 	securely, and consistently with different 	information technology systems, software 	applications, and networks in various 	settings, and exchange data such that 	clinical or operational purpose and 	meaning of the data are preserved and 	unaltered</a:t>
            </a:r>
            <a:endParaRPr lang="en-US" dirty="0"/>
          </a:p>
        </p:txBody>
      </p:sp>
    </p:spTree>
    <p:extLst>
      <p:ext uri="{BB962C8B-B14F-4D97-AF65-F5344CB8AC3E}">
        <p14:creationId xmlns:p14="http://schemas.microsoft.com/office/powerpoint/2010/main" val="3481571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Interoperability Goals: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Integrate industry standards for health IT interoperability with clinical standards for practice and education.</a:t>
            </a:r>
          </a:p>
          <a:p>
            <a:pPr>
              <a:buFont typeface="Wingdings" pitchFamily="2" charset="2"/>
              <a:buChar char="q"/>
            </a:pPr>
            <a:r>
              <a:rPr lang="en-US" dirty="0" smtClean="0"/>
              <a:t>Educate practice and education communities on health IT standards.</a:t>
            </a:r>
          </a:p>
          <a:p>
            <a:pPr>
              <a:buFont typeface="Wingdings" pitchFamily="2" charset="2"/>
              <a:buChar char="q"/>
            </a:pPr>
            <a:r>
              <a:rPr lang="en-US" dirty="0" smtClean="0"/>
              <a:t>Establish use of standards and set hard deadlines for adoption. </a:t>
            </a:r>
            <a:endParaRPr lang="en-US" dirty="0"/>
          </a:p>
        </p:txBody>
      </p:sp>
    </p:spTree>
    <p:extLst>
      <p:ext uri="{BB962C8B-B14F-4D97-AF65-F5344CB8AC3E}">
        <p14:creationId xmlns:p14="http://schemas.microsoft.com/office/powerpoint/2010/main" val="231931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2.National Health IT Agenda</a:t>
            </a:r>
            <a:endParaRPr lang="en-US" dirty="0"/>
          </a:p>
        </p:txBody>
      </p:sp>
      <p:sp>
        <p:nvSpPr>
          <p:cNvPr id="3" name="Content Placeholder 2"/>
          <p:cNvSpPr>
            <a:spLocks noGrp="1"/>
          </p:cNvSpPr>
          <p:nvPr>
            <p:ph idx="1"/>
          </p:nvPr>
        </p:nvSpPr>
        <p:spPr>
          <a:xfrm>
            <a:off x="152400" y="2514600"/>
            <a:ext cx="8686800" cy="3779838"/>
          </a:xfrm>
        </p:spPr>
        <p:txBody>
          <a:bodyPr>
            <a:normAutofit/>
          </a:bodyPr>
          <a:lstStyle/>
          <a:p>
            <a:pPr>
              <a:buFont typeface="Wingdings" pitchFamily="2" charset="2"/>
              <a:buChar char="q"/>
            </a:pPr>
            <a:r>
              <a:rPr lang="en-US" sz="2800" dirty="0" smtClean="0"/>
              <a:t>Decrease healthcare costs</a:t>
            </a:r>
          </a:p>
          <a:p>
            <a:pPr>
              <a:buFont typeface="Wingdings" pitchFamily="2" charset="2"/>
              <a:buChar char="q"/>
            </a:pPr>
            <a:r>
              <a:rPr lang="en-US" sz="2800" dirty="0" smtClean="0"/>
              <a:t>Reduce medical errors</a:t>
            </a:r>
          </a:p>
          <a:p>
            <a:pPr>
              <a:buFont typeface="Wingdings" pitchFamily="2" charset="2"/>
              <a:buChar char="q"/>
            </a:pPr>
            <a:r>
              <a:rPr lang="en-US" sz="2800" dirty="0" smtClean="0"/>
              <a:t>National disasters</a:t>
            </a:r>
          </a:p>
          <a:p>
            <a:pPr>
              <a:buFont typeface="Wingdings" pitchFamily="2" charset="2"/>
              <a:buChar char="q"/>
            </a:pPr>
            <a:r>
              <a:rPr lang="en-US" sz="2800" dirty="0" smtClean="0"/>
              <a:t>Threat of terrorism</a:t>
            </a:r>
            <a:endParaRPr lang="en-US" sz="2800" dirty="0"/>
          </a:p>
        </p:txBody>
      </p:sp>
      <p:sp>
        <p:nvSpPr>
          <p:cNvPr id="4" name="Text Placeholder 3"/>
          <p:cNvSpPr>
            <a:spLocks noGrp="1"/>
          </p:cNvSpPr>
          <p:nvPr>
            <p:ph type="body" idx="4294967295"/>
          </p:nvPr>
        </p:nvSpPr>
        <p:spPr>
          <a:xfrm>
            <a:off x="228600" y="1752600"/>
            <a:ext cx="4291013" cy="639763"/>
          </a:xfrm>
        </p:spPr>
        <p:txBody>
          <a:bodyPr>
            <a:normAutofit fontScale="85000" lnSpcReduction="10000"/>
          </a:bodyPr>
          <a:lstStyle/>
          <a:p>
            <a:pPr>
              <a:buNone/>
            </a:pPr>
            <a:r>
              <a:rPr lang="en-US" b="1" dirty="0" smtClean="0"/>
              <a:t>Why Do We Need Reform?</a:t>
            </a:r>
            <a:endParaRPr lang="en-US" b="1" dirty="0"/>
          </a:p>
        </p:txBody>
      </p:sp>
      <p:sp>
        <p:nvSpPr>
          <p:cNvPr id="5" name="Text Placeholder 4"/>
          <p:cNvSpPr>
            <a:spLocks noGrp="1"/>
          </p:cNvSpPr>
          <p:nvPr>
            <p:ph type="body" sz="quarter" idx="4294967295"/>
          </p:nvPr>
        </p:nvSpPr>
        <p:spPr>
          <a:xfrm>
            <a:off x="4495800" y="1600200"/>
            <a:ext cx="4292600" cy="639763"/>
          </a:xfrm>
        </p:spPr>
        <p:txBody>
          <a:bodyPr>
            <a:normAutofit fontScale="62500" lnSpcReduction="20000"/>
          </a:bodyPr>
          <a:lstStyle/>
          <a:p>
            <a:pPr>
              <a:buNone/>
            </a:pPr>
            <a:r>
              <a:rPr lang="en-US" dirty="0" smtClean="0"/>
              <a:t>	</a:t>
            </a:r>
            <a:r>
              <a:rPr lang="en-US" b="1" dirty="0" smtClean="0"/>
              <a:t>National Health IT Organizations that Need Nursing Participation</a:t>
            </a:r>
            <a:endParaRPr lang="en-US" b="1" dirty="0"/>
          </a:p>
        </p:txBody>
      </p:sp>
      <p:sp>
        <p:nvSpPr>
          <p:cNvPr id="6" name="Content Placeholder 5"/>
          <p:cNvSpPr>
            <a:spLocks noGrp="1"/>
          </p:cNvSpPr>
          <p:nvPr>
            <p:ph sz="quarter" idx="4294967295"/>
          </p:nvPr>
        </p:nvSpPr>
        <p:spPr>
          <a:xfrm>
            <a:off x="4724400" y="2514600"/>
            <a:ext cx="4289425" cy="3941762"/>
          </a:xfrm>
        </p:spPr>
        <p:txBody>
          <a:bodyPr>
            <a:normAutofit fontScale="85000" lnSpcReduction="20000"/>
          </a:bodyPr>
          <a:lstStyle/>
          <a:p>
            <a:pPr>
              <a:buFont typeface="Wingdings" pitchFamily="2" charset="2"/>
              <a:buChar char="q"/>
            </a:pPr>
            <a:r>
              <a:rPr lang="en-US" dirty="0" smtClean="0"/>
              <a:t>National </a:t>
            </a:r>
            <a:r>
              <a:rPr lang="en-US" dirty="0" err="1" smtClean="0"/>
              <a:t>eHealth</a:t>
            </a:r>
            <a:r>
              <a:rPr lang="en-US" dirty="0" smtClean="0"/>
              <a:t> Collaborative</a:t>
            </a:r>
          </a:p>
          <a:p>
            <a:pPr>
              <a:buFont typeface="Wingdings" pitchFamily="2" charset="2"/>
              <a:buChar char="q"/>
            </a:pPr>
            <a:r>
              <a:rPr lang="en-US" dirty="0" smtClean="0"/>
              <a:t>Healthcare Information Technology Standards Panel</a:t>
            </a:r>
          </a:p>
          <a:p>
            <a:pPr>
              <a:buFont typeface="Wingdings" pitchFamily="2" charset="2"/>
              <a:buChar char="q"/>
            </a:pPr>
            <a:r>
              <a:rPr lang="en-US" dirty="0" smtClean="0"/>
              <a:t>Certification Commission for Healthcare Information Technology</a:t>
            </a:r>
          </a:p>
          <a:p>
            <a:pPr>
              <a:buFont typeface="Wingdings" pitchFamily="2" charset="2"/>
              <a:buChar char="q"/>
            </a:pPr>
            <a:r>
              <a:rPr lang="en-US" dirty="0" smtClean="0"/>
              <a:t>HIT Policy Committee and HIT Standards Committee</a:t>
            </a:r>
            <a:endParaRPr lang="en-US" dirty="0"/>
          </a:p>
        </p:txBody>
      </p:sp>
    </p:spTree>
    <p:extLst>
      <p:ext uri="{BB962C8B-B14F-4D97-AF65-F5344CB8AC3E}">
        <p14:creationId xmlns:p14="http://schemas.microsoft.com/office/powerpoint/2010/main" val="2084627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3.TIGER Informatics Competencies Model</a:t>
            </a:r>
            <a:endParaRPr lang="en-US" dirty="0"/>
          </a:p>
        </p:txBody>
      </p:sp>
      <p:sp>
        <p:nvSpPr>
          <p:cNvPr id="15" name="Content Placeholder 14"/>
          <p:cNvSpPr>
            <a:spLocks noGrp="1"/>
          </p:cNvSpPr>
          <p:nvPr>
            <p:ph idx="1"/>
          </p:nvPr>
        </p:nvSpPr>
        <p:spPr>
          <a:xfrm>
            <a:off x="0" y="2133600"/>
            <a:ext cx="6705600" cy="3078163"/>
          </a:xfrm>
        </p:spPr>
        <p:txBody>
          <a:bodyPr>
            <a:normAutofit fontScale="92500" lnSpcReduction="20000"/>
          </a:bodyPr>
          <a:lstStyle/>
          <a:p>
            <a:pPr>
              <a:buFont typeface="Wingdings" pitchFamily="2" charset="2"/>
              <a:buChar char="q"/>
            </a:pPr>
            <a:r>
              <a:rPr lang="en-US" sz="3000" dirty="0" smtClean="0"/>
              <a:t>Basic Computer </a:t>
            </a:r>
          </a:p>
          <a:p>
            <a:pPr>
              <a:buNone/>
            </a:pPr>
            <a:r>
              <a:rPr lang="en-US" sz="3000" dirty="0" smtClean="0"/>
              <a:t>	Competencies</a:t>
            </a:r>
          </a:p>
          <a:p>
            <a:endParaRPr lang="en-US" sz="3000" dirty="0" smtClean="0"/>
          </a:p>
          <a:p>
            <a:pPr>
              <a:buFont typeface="Wingdings" pitchFamily="2" charset="2"/>
              <a:buChar char="q"/>
            </a:pPr>
            <a:r>
              <a:rPr lang="en-US" sz="3000" dirty="0" smtClean="0"/>
              <a:t>Informatics Literacy</a:t>
            </a:r>
          </a:p>
          <a:p>
            <a:endParaRPr lang="en-US" sz="3000" dirty="0" smtClean="0"/>
          </a:p>
          <a:p>
            <a:endParaRPr lang="en-US" sz="3000" dirty="0" smtClean="0"/>
          </a:p>
          <a:p>
            <a:pPr>
              <a:buFont typeface="Wingdings" pitchFamily="2" charset="2"/>
              <a:buChar char="q"/>
            </a:pPr>
            <a:r>
              <a:rPr lang="en-US" sz="3000" dirty="0" smtClean="0"/>
              <a:t>Information Manage</a:t>
            </a:r>
            <a:r>
              <a:rPr lang="en-US" dirty="0" smtClean="0"/>
              <a:t>ment</a:t>
            </a:r>
            <a:endParaRPr lang="en-US" dirty="0"/>
          </a:p>
        </p:txBody>
      </p:sp>
      <p:sp>
        <p:nvSpPr>
          <p:cNvPr id="14" name="Text Placeholder 13"/>
          <p:cNvSpPr>
            <a:spLocks noGrp="1"/>
          </p:cNvSpPr>
          <p:nvPr>
            <p:ph type="body" idx="4294967295"/>
          </p:nvPr>
        </p:nvSpPr>
        <p:spPr>
          <a:xfrm>
            <a:off x="0" y="1371600"/>
            <a:ext cx="4291013" cy="639763"/>
          </a:xfrm>
        </p:spPr>
        <p:txBody>
          <a:bodyPr/>
          <a:lstStyle/>
          <a:p>
            <a:pPr>
              <a:buNone/>
            </a:pPr>
            <a:r>
              <a:rPr lang="en-US" dirty="0" smtClean="0"/>
              <a:t>	</a:t>
            </a:r>
            <a:r>
              <a:rPr lang="en-US" b="1" u="sng" dirty="0" smtClean="0"/>
              <a:t>Model</a:t>
            </a:r>
            <a:endParaRPr lang="en-US" b="1" u="sng" dirty="0"/>
          </a:p>
        </p:txBody>
      </p:sp>
      <p:sp>
        <p:nvSpPr>
          <p:cNvPr id="16" name="Text Placeholder 15"/>
          <p:cNvSpPr>
            <a:spLocks noGrp="1"/>
          </p:cNvSpPr>
          <p:nvPr>
            <p:ph type="body" sz="quarter" idx="4294967295"/>
          </p:nvPr>
        </p:nvSpPr>
        <p:spPr>
          <a:xfrm>
            <a:off x="4851400" y="1371600"/>
            <a:ext cx="4292600" cy="639763"/>
          </a:xfrm>
        </p:spPr>
        <p:txBody>
          <a:bodyPr/>
          <a:lstStyle/>
          <a:p>
            <a:pPr>
              <a:buNone/>
            </a:pPr>
            <a:r>
              <a:rPr lang="en-US" dirty="0" smtClean="0"/>
              <a:t>	</a:t>
            </a:r>
            <a:r>
              <a:rPr lang="en-US" b="1" u="sng" dirty="0" smtClean="0"/>
              <a:t>Standard/Source</a:t>
            </a:r>
            <a:endParaRPr lang="en-US" b="1" u="sng" dirty="0"/>
          </a:p>
        </p:txBody>
      </p:sp>
      <p:sp>
        <p:nvSpPr>
          <p:cNvPr id="17" name="Content Placeholder 16"/>
          <p:cNvSpPr>
            <a:spLocks noGrp="1"/>
          </p:cNvSpPr>
          <p:nvPr>
            <p:ph sz="quarter" idx="4294967295"/>
          </p:nvPr>
        </p:nvSpPr>
        <p:spPr>
          <a:xfrm>
            <a:off x="4953000" y="2174875"/>
            <a:ext cx="4191000" cy="4530725"/>
          </a:xfrm>
        </p:spPr>
        <p:txBody>
          <a:bodyPr>
            <a:normAutofit fontScale="62500" lnSpcReduction="20000"/>
          </a:bodyPr>
          <a:lstStyle/>
          <a:p>
            <a:pPr marL="0" indent="0">
              <a:buFont typeface="Wingdings" pitchFamily="2" charset="2"/>
              <a:buChar char="q"/>
            </a:pPr>
            <a:r>
              <a:rPr lang="en-US" dirty="0" smtClean="0"/>
              <a:t>European Computer Driving License/European Computer Driving License Foundation</a:t>
            </a:r>
          </a:p>
          <a:p>
            <a:pPr marL="0" indent="0">
              <a:buNone/>
            </a:pPr>
            <a:endParaRPr lang="en-US" dirty="0" smtClean="0"/>
          </a:p>
          <a:p>
            <a:pPr marL="0" indent="0">
              <a:buFont typeface="Wingdings" pitchFamily="2" charset="2"/>
              <a:buChar char="q"/>
            </a:pPr>
            <a:r>
              <a:rPr lang="en-US" dirty="0" smtClean="0"/>
              <a:t>Information Literacy Competency Standards/American Library Association</a:t>
            </a:r>
          </a:p>
          <a:p>
            <a:pPr marL="0" indent="0">
              <a:buNone/>
            </a:pPr>
            <a:endParaRPr lang="en-US" dirty="0" smtClean="0"/>
          </a:p>
          <a:p>
            <a:pPr marL="0" indent="0">
              <a:buFont typeface="Wingdings" pitchFamily="2" charset="2"/>
              <a:buChar char="q"/>
            </a:pPr>
            <a:r>
              <a:rPr lang="en-US" dirty="0" smtClean="0"/>
              <a:t>Electronic Health record Functional Model-Clinical Care Components/Health Level Seven(HL7)</a:t>
            </a:r>
          </a:p>
          <a:p>
            <a:pPr marL="0" indent="0">
              <a:buNone/>
            </a:pPr>
            <a:r>
              <a:rPr lang="en-US" dirty="0" smtClean="0"/>
              <a:t>International Computer Driving License-Health/European Computer Driving License Foundation</a:t>
            </a:r>
            <a:endParaRPr lang="en-US" dirty="0"/>
          </a:p>
        </p:txBody>
      </p:sp>
    </p:spTree>
    <p:extLst>
      <p:ext uri="{BB962C8B-B14F-4D97-AF65-F5344CB8AC3E}">
        <p14:creationId xmlns:p14="http://schemas.microsoft.com/office/powerpoint/2010/main" val="350757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members</a:t>
            </a:r>
            <a:endParaRPr lang="en-US" dirty="0"/>
          </a:p>
        </p:txBody>
      </p:sp>
      <p:sp>
        <p:nvSpPr>
          <p:cNvPr id="5" name="Content Placeholder 4"/>
          <p:cNvSpPr>
            <a:spLocks noGrp="1"/>
          </p:cNvSpPr>
          <p:nvPr>
            <p:ph sz="half" idx="1"/>
          </p:nvPr>
        </p:nvSpPr>
        <p:spPr/>
        <p:txBody>
          <a:bodyPr/>
          <a:lstStyle/>
          <a:p>
            <a:pPr>
              <a:buFont typeface="Wingdings" pitchFamily="2" charset="2"/>
              <a:buChar char="q"/>
            </a:pPr>
            <a:r>
              <a:rPr lang="en-US" sz="2400" dirty="0" err="1" smtClean="0"/>
              <a:t>Ashlyn</a:t>
            </a:r>
            <a:r>
              <a:rPr lang="en-US" sz="2400" dirty="0" smtClean="0"/>
              <a:t> Johnson </a:t>
            </a:r>
          </a:p>
          <a:p>
            <a:pPr>
              <a:buNone/>
            </a:pPr>
            <a:r>
              <a:rPr lang="en-US" sz="2400" dirty="0" smtClean="0"/>
              <a:t>	</a:t>
            </a:r>
            <a:r>
              <a:rPr lang="en-US" sz="2000" dirty="0" smtClean="0"/>
              <a:t>w036amj@pilot.wright.edu</a:t>
            </a:r>
          </a:p>
          <a:p>
            <a:pPr>
              <a:buFont typeface="Wingdings" pitchFamily="2" charset="2"/>
              <a:buChar char="q"/>
            </a:pPr>
            <a:r>
              <a:rPr lang="en-US" sz="2400" dirty="0" smtClean="0"/>
              <a:t>Amy </a:t>
            </a:r>
            <a:r>
              <a:rPr lang="en-US" sz="2400" dirty="0" err="1" smtClean="0"/>
              <a:t>Vanbuskirk</a:t>
            </a:r>
            <a:endParaRPr lang="en-US" sz="2400" dirty="0" smtClean="0"/>
          </a:p>
          <a:p>
            <a:pPr>
              <a:buNone/>
            </a:pPr>
            <a:r>
              <a:rPr lang="en-US" dirty="0" smtClean="0"/>
              <a:t>	</a:t>
            </a:r>
            <a:r>
              <a:rPr lang="en-US" sz="2000" dirty="0" smtClean="0"/>
              <a:t>w015amv@pilot.wright.edu</a:t>
            </a:r>
          </a:p>
          <a:p>
            <a:pPr>
              <a:buFont typeface="Wingdings" pitchFamily="2" charset="2"/>
              <a:buChar char="q"/>
            </a:pPr>
            <a:r>
              <a:rPr lang="en-US" sz="2400" dirty="0" smtClean="0"/>
              <a:t>Amy Wiley</a:t>
            </a:r>
          </a:p>
          <a:p>
            <a:pPr>
              <a:buNone/>
            </a:pPr>
            <a:r>
              <a:rPr lang="en-US" sz="2000" dirty="0" smtClean="0"/>
              <a:t>	w064amw@pilot.wright.edu</a:t>
            </a:r>
          </a:p>
          <a:p>
            <a:pPr>
              <a:buFont typeface="Wingdings" pitchFamily="2" charset="2"/>
              <a:buChar char="q"/>
            </a:pPr>
            <a:r>
              <a:rPr lang="en-US" sz="2400" dirty="0" smtClean="0"/>
              <a:t>Bethany </a:t>
            </a:r>
            <a:r>
              <a:rPr lang="en-US" sz="2400" dirty="0" err="1" smtClean="0"/>
              <a:t>HanenKrat</a:t>
            </a:r>
            <a:endParaRPr lang="en-US" sz="2400" dirty="0" smtClean="0"/>
          </a:p>
          <a:p>
            <a:pPr>
              <a:buNone/>
            </a:pPr>
            <a:r>
              <a:rPr lang="en-US" sz="2400" dirty="0" smtClean="0"/>
              <a:t>	</a:t>
            </a:r>
            <a:r>
              <a:rPr lang="en-US" sz="2000" dirty="0" smtClean="0"/>
              <a:t>w137bmb@pilot.wright.edu</a:t>
            </a:r>
          </a:p>
          <a:p>
            <a:pPr>
              <a:buFont typeface="Wingdings" pitchFamily="2" charset="2"/>
              <a:buChar char="q"/>
            </a:pPr>
            <a:r>
              <a:rPr lang="en-US" sz="2400" dirty="0" smtClean="0"/>
              <a:t>Jessica </a:t>
            </a:r>
            <a:r>
              <a:rPr lang="en-US" sz="2400" dirty="0" err="1" smtClean="0"/>
              <a:t>Akemon</a:t>
            </a:r>
            <a:endParaRPr lang="en-US" sz="2400" dirty="0" smtClean="0"/>
          </a:p>
          <a:p>
            <a:pPr>
              <a:buNone/>
            </a:pPr>
            <a:r>
              <a:rPr lang="en-US" sz="2400" dirty="0" smtClean="0"/>
              <a:t>	</a:t>
            </a:r>
            <a:r>
              <a:rPr lang="en-US" sz="2000" dirty="0" smtClean="0"/>
              <a:t>w106jkp@pilot.wright.edu</a:t>
            </a:r>
          </a:p>
          <a:p>
            <a:pPr>
              <a:buNone/>
            </a:pPr>
            <a:endParaRPr lang="en-US" dirty="0" smtClean="0"/>
          </a:p>
          <a:p>
            <a:pPr lvl="1">
              <a:buNone/>
            </a:pPr>
            <a:endParaRPr lang="en-US" dirty="0"/>
          </a:p>
        </p:txBody>
      </p:sp>
      <p:sp>
        <p:nvSpPr>
          <p:cNvPr id="6" name="Content Placeholder 5"/>
          <p:cNvSpPr>
            <a:spLocks noGrp="1"/>
          </p:cNvSpPr>
          <p:nvPr>
            <p:ph sz="half" idx="2"/>
          </p:nvPr>
        </p:nvSpPr>
        <p:spPr/>
        <p:txBody>
          <a:bodyPr/>
          <a:lstStyle/>
          <a:p>
            <a:pPr>
              <a:buFont typeface="Wingdings" pitchFamily="2" charset="2"/>
              <a:buChar char="q"/>
            </a:pPr>
            <a:r>
              <a:rPr lang="en-US" sz="2400" dirty="0" smtClean="0"/>
              <a:t>Kathleen Owens</a:t>
            </a:r>
          </a:p>
          <a:p>
            <a:pPr>
              <a:buNone/>
            </a:pPr>
            <a:r>
              <a:rPr lang="en-US" dirty="0" smtClean="0"/>
              <a:t>	</a:t>
            </a:r>
            <a:r>
              <a:rPr lang="en-US" sz="2000" dirty="0" smtClean="0"/>
              <a:t>w005kao@pilot.wright.edu</a:t>
            </a:r>
          </a:p>
          <a:p>
            <a:pPr>
              <a:buFont typeface="Wingdings" pitchFamily="2" charset="2"/>
              <a:buChar char="q"/>
            </a:pPr>
            <a:r>
              <a:rPr lang="en-US" sz="2400" dirty="0" smtClean="0"/>
              <a:t>Shawn Kise</a:t>
            </a:r>
          </a:p>
          <a:p>
            <a:pPr>
              <a:buNone/>
            </a:pPr>
            <a:r>
              <a:rPr lang="en-US" sz="2400" dirty="0" smtClean="0"/>
              <a:t>	</a:t>
            </a:r>
            <a:r>
              <a:rPr lang="en-US" sz="2000" dirty="0" smtClean="0"/>
              <a:t>w025sek@pilot.wright.edu</a:t>
            </a:r>
          </a:p>
          <a:p>
            <a:pPr>
              <a:buFont typeface="Wingdings" pitchFamily="2" charset="2"/>
              <a:buChar char="q"/>
            </a:pPr>
            <a:r>
              <a:rPr lang="en-US" sz="2400" dirty="0" smtClean="0"/>
              <a:t>Shelley </a:t>
            </a:r>
            <a:r>
              <a:rPr lang="en-US" sz="2400" dirty="0" err="1" smtClean="0"/>
              <a:t>Thiebeau</a:t>
            </a:r>
            <a:endParaRPr lang="en-US" sz="2400" dirty="0" smtClean="0"/>
          </a:p>
          <a:p>
            <a:pPr>
              <a:buNone/>
            </a:pPr>
            <a:r>
              <a:rPr lang="en-US" sz="2400" dirty="0" smtClean="0"/>
              <a:t>	</a:t>
            </a:r>
            <a:r>
              <a:rPr lang="en-US" sz="2000" dirty="0" smtClean="0"/>
              <a:t>w023skt@pilot.wright.edu</a:t>
            </a:r>
          </a:p>
          <a:p>
            <a:pPr>
              <a:buFont typeface="Wingdings" pitchFamily="2" charset="2"/>
              <a:buChar char="q"/>
            </a:pPr>
            <a:r>
              <a:rPr lang="en-US" sz="2400" dirty="0" smtClean="0"/>
              <a:t>Whitney Dunbar</a:t>
            </a:r>
          </a:p>
          <a:p>
            <a:pPr>
              <a:buNone/>
            </a:pPr>
            <a:r>
              <a:rPr lang="en-US" sz="2400" dirty="0" smtClean="0"/>
              <a:t>	</a:t>
            </a:r>
            <a:r>
              <a:rPr lang="en-US" sz="2000" dirty="0" smtClean="0"/>
              <a:t>w105wld@pilot.wright.edu</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838200"/>
          </a:xfrm>
        </p:spPr>
        <p:txBody>
          <a:bodyPr>
            <a:normAutofit fontScale="90000"/>
          </a:bodyPr>
          <a:lstStyle/>
          <a:p>
            <a:pPr algn="ctr"/>
            <a:r>
              <a:rPr lang="en-US" dirty="0" smtClean="0"/>
              <a:t>4. Education and Faculty Development </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Recommendations for</a:t>
            </a:r>
          </a:p>
          <a:p>
            <a:pPr lvl="1">
              <a:buFont typeface="Wingdings" pitchFamily="2" charset="2"/>
              <a:buChar char="v"/>
            </a:pPr>
            <a:r>
              <a:rPr lang="en-US" dirty="0" smtClean="0"/>
              <a:t>Associate Degree Programs</a:t>
            </a:r>
          </a:p>
          <a:p>
            <a:pPr lvl="1">
              <a:buFont typeface="Wingdings" pitchFamily="2" charset="2"/>
              <a:buChar char="v"/>
            </a:pPr>
            <a:r>
              <a:rPr lang="en-US" dirty="0" smtClean="0"/>
              <a:t>State Boards of Nursing </a:t>
            </a:r>
          </a:p>
          <a:p>
            <a:pPr lvl="1">
              <a:buFont typeface="Wingdings" pitchFamily="2" charset="2"/>
              <a:buChar char="v"/>
            </a:pPr>
            <a:r>
              <a:rPr lang="en-US" dirty="0" smtClean="0"/>
              <a:t>State Initiatives</a:t>
            </a:r>
          </a:p>
          <a:p>
            <a:pPr lvl="1">
              <a:buFont typeface="Wingdings" pitchFamily="2" charset="2"/>
              <a:buChar char="v"/>
            </a:pPr>
            <a:r>
              <a:rPr lang="en-US" dirty="0" smtClean="0"/>
              <a:t>Human Resource Services Administration </a:t>
            </a:r>
          </a:p>
          <a:p>
            <a:pPr lvl="1">
              <a:buFont typeface="Wingdings" pitchFamily="2" charset="2"/>
              <a:buChar char="v"/>
            </a:pPr>
            <a:r>
              <a:rPr lang="en-US" dirty="0" smtClean="0"/>
              <a:t>Curriculum Development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Education-Focused Organizations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National League for Nursing (NLN) and American Association of Colleges of Nursing (AACN) support TIGER Initiatives</a:t>
            </a:r>
          </a:p>
          <a:p>
            <a:pPr lvl="1">
              <a:buFont typeface="Wingdings" pitchFamily="2" charset="2"/>
              <a:buChar char="v"/>
            </a:pPr>
            <a:r>
              <a:rPr lang="en-US" dirty="0" smtClean="0"/>
              <a:t>Changes to curriculum to include HIT and EHRs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Education-Focused Organizations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a:buFont typeface="Wingdings" pitchFamily="2" charset="2"/>
              <a:buChar char="q"/>
            </a:pPr>
            <a:r>
              <a:rPr lang="en-US" dirty="0" smtClean="0"/>
              <a:t>NLN</a:t>
            </a:r>
          </a:p>
          <a:p>
            <a:pPr lvl="1">
              <a:buFont typeface="Wingdings" pitchFamily="2" charset="2"/>
              <a:buChar char="v"/>
            </a:pPr>
            <a:r>
              <a:rPr lang="en-US" dirty="0" smtClean="0"/>
              <a:t>23 recommendations for nursing schools</a:t>
            </a:r>
          </a:p>
          <a:p>
            <a:pPr lvl="2">
              <a:buFont typeface="Wingdings" pitchFamily="2" charset="2"/>
              <a:buChar char="Ø"/>
            </a:pPr>
            <a:r>
              <a:rPr lang="en-US" dirty="0" smtClean="0"/>
              <a:t>Nursing School Administrators</a:t>
            </a:r>
          </a:p>
          <a:p>
            <a:pPr lvl="3"/>
            <a:r>
              <a:rPr lang="en-US" dirty="0" smtClean="0"/>
              <a:t>Infrastructure, faculty development, student access to HIT in clinical experience, inclusion of informatics in curriculum </a:t>
            </a:r>
          </a:p>
          <a:p>
            <a:pPr lvl="2">
              <a:buFont typeface="Wingdings" pitchFamily="2" charset="2"/>
              <a:buChar char="Ø"/>
            </a:pPr>
            <a:r>
              <a:rPr lang="en-US" dirty="0" smtClean="0"/>
              <a:t>Faculty</a:t>
            </a:r>
          </a:p>
          <a:p>
            <a:pPr lvl="3"/>
            <a:r>
              <a:rPr lang="en-US" dirty="0" smtClean="0"/>
              <a:t>Informatics education, a champion in every nursing school, provide hands on experience to students </a:t>
            </a:r>
          </a:p>
          <a:p>
            <a:pPr lvl="2">
              <a:buFont typeface="Wingdings" pitchFamily="2" charset="2"/>
              <a:buChar char="Ø"/>
            </a:pPr>
            <a:r>
              <a:rPr lang="en-US" dirty="0" smtClean="0"/>
              <a:t>NLN</a:t>
            </a:r>
          </a:p>
          <a:p>
            <a:pPr lvl="3"/>
            <a:r>
              <a:rPr lang="en-US" dirty="0" smtClean="0"/>
              <a:t>Funding for think tank, minimal informatics competency for all nurses, create faculty development programs</a:t>
            </a:r>
          </a:p>
          <a:p>
            <a:pPr>
              <a:buFont typeface="Wingdings" pitchFamily="2" charset="2"/>
              <a:buChar char="q"/>
            </a:pPr>
            <a:r>
              <a:rPr lang="en-US" dirty="0" smtClean="0"/>
              <a:t>AACN</a:t>
            </a:r>
          </a:p>
          <a:p>
            <a:pPr lvl="1">
              <a:buFont typeface="Wingdings" pitchFamily="2" charset="2"/>
              <a:buChar char="v"/>
            </a:pPr>
            <a:r>
              <a:rPr lang="en-US" dirty="0" smtClean="0"/>
              <a:t>Include informatics in Baccalaureate and Doctor of Nursing Practice education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5.Staff Development </a:t>
            </a:r>
            <a:endParaRPr lang="en-US" dirty="0"/>
          </a:p>
        </p:txBody>
      </p:sp>
      <p:sp>
        <p:nvSpPr>
          <p:cNvPr id="3" name="Content Placeholder 2"/>
          <p:cNvSpPr>
            <a:spLocks noGrp="1"/>
          </p:cNvSpPr>
          <p:nvPr>
            <p:ph idx="1"/>
          </p:nvPr>
        </p:nvSpPr>
        <p:spPr>
          <a:xfrm>
            <a:off x="304800" y="1554162"/>
            <a:ext cx="8686800" cy="4999038"/>
          </a:xfrm>
        </p:spPr>
        <p:txBody>
          <a:bodyPr>
            <a:normAutofit fontScale="92500" lnSpcReduction="20000"/>
          </a:bodyPr>
          <a:lstStyle/>
          <a:p>
            <a:pPr>
              <a:buFont typeface="Wingdings" pitchFamily="2" charset="2"/>
              <a:buChar char="q"/>
            </a:pPr>
            <a:r>
              <a:rPr lang="en-US" dirty="0" smtClean="0"/>
              <a:t>Official TIGER Staff Development Collaborative Team report not yet available</a:t>
            </a:r>
          </a:p>
          <a:p>
            <a:pPr>
              <a:buFont typeface="Wingdings" pitchFamily="2" charset="2"/>
              <a:buChar char="q"/>
            </a:pPr>
            <a:r>
              <a:rPr lang="en-US" dirty="0" smtClean="0"/>
              <a:t>Staff Development Collaborative Team</a:t>
            </a:r>
          </a:p>
          <a:p>
            <a:pPr lvl="1">
              <a:buFont typeface="Wingdings" pitchFamily="2" charset="2"/>
              <a:buChar char="v"/>
            </a:pPr>
            <a:r>
              <a:rPr lang="en-US" dirty="0" smtClean="0"/>
              <a:t>Aim to help staff communicate and manage information effectively </a:t>
            </a:r>
          </a:p>
          <a:p>
            <a:pPr>
              <a:buFont typeface="Wingdings" pitchFamily="2" charset="2"/>
              <a:buChar char="q"/>
            </a:pPr>
            <a:r>
              <a:rPr lang="en-US" dirty="0" smtClean="0"/>
              <a:t>Research suggests that HIT can improve patient safety </a:t>
            </a:r>
          </a:p>
          <a:p>
            <a:pPr lvl="1">
              <a:buFont typeface="Wingdings" pitchFamily="2" charset="2"/>
              <a:buChar char="v"/>
            </a:pPr>
            <a:r>
              <a:rPr lang="en-US" dirty="0" smtClean="0"/>
              <a:t>If used improperly HIT may be detrimental to patient safety</a:t>
            </a:r>
          </a:p>
          <a:p>
            <a:pPr>
              <a:buFont typeface="Wingdings" pitchFamily="2" charset="2"/>
              <a:buChar char="q"/>
            </a:pPr>
            <a:r>
              <a:rPr lang="en-US" dirty="0" smtClean="0"/>
              <a:t>Healthcare Organizations</a:t>
            </a:r>
          </a:p>
          <a:p>
            <a:pPr lvl="1">
              <a:buFont typeface="Wingdings" pitchFamily="2" charset="2"/>
              <a:buChar char="v"/>
            </a:pPr>
            <a:r>
              <a:rPr lang="en-US" dirty="0" smtClean="0"/>
              <a:t>Educate practicing nurses</a:t>
            </a:r>
          </a:p>
          <a:p>
            <a:pPr lvl="1">
              <a:buFont typeface="Wingdings" pitchFamily="2" charset="2"/>
              <a:buChar char="v"/>
            </a:pPr>
            <a:r>
              <a:rPr lang="en-US" dirty="0" smtClean="0"/>
              <a:t>Adopt new technologies to improve patient safety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Staff Development</a:t>
            </a:r>
            <a:endParaRPr lang="en-US" dirty="0"/>
          </a:p>
        </p:txBody>
      </p:sp>
      <p:sp>
        <p:nvSpPr>
          <p:cNvPr id="3" name="Content Placeholder 2"/>
          <p:cNvSpPr>
            <a:spLocks noGrp="1"/>
          </p:cNvSpPr>
          <p:nvPr>
            <p:ph idx="1"/>
          </p:nvPr>
        </p:nvSpPr>
        <p:spPr>
          <a:xfrm>
            <a:off x="457200" y="1447800"/>
            <a:ext cx="8229600" cy="5074920"/>
          </a:xfrm>
        </p:spPr>
        <p:txBody>
          <a:bodyPr>
            <a:normAutofit/>
          </a:bodyPr>
          <a:lstStyle/>
          <a:p>
            <a:pPr>
              <a:buFont typeface="Wingdings" pitchFamily="2" charset="2"/>
              <a:buChar char="q"/>
            </a:pPr>
            <a:r>
              <a:rPr lang="en-US" dirty="0" smtClean="0"/>
              <a:t>Staff Development Collaborative – 3 Goals</a:t>
            </a:r>
          </a:p>
          <a:p>
            <a:pPr lvl="1">
              <a:buFont typeface="Wingdings" pitchFamily="2" charset="2"/>
              <a:buChar char="v"/>
            </a:pPr>
            <a:r>
              <a:rPr lang="en-US" sz="3200" dirty="0" smtClean="0"/>
              <a:t>Education/programs in practice settings  for IT</a:t>
            </a:r>
          </a:p>
          <a:p>
            <a:pPr lvl="1">
              <a:buFont typeface="Wingdings" pitchFamily="2" charset="2"/>
              <a:buChar char="v"/>
            </a:pPr>
            <a:r>
              <a:rPr lang="en-US" sz="3200" dirty="0" smtClean="0"/>
              <a:t>Continuing education/training in informatics</a:t>
            </a:r>
          </a:p>
          <a:p>
            <a:pPr lvl="1">
              <a:buFont typeface="Wingdings" pitchFamily="2" charset="2"/>
              <a:buChar char="v"/>
            </a:pPr>
            <a:r>
              <a:rPr lang="en-US" sz="3200" dirty="0" smtClean="0"/>
              <a:t>Collaborate with industry, service, and academia to promote HIT education and improve use of HIT in practice </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Development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dirty="0" smtClean="0"/>
              <a:t>Workforce Readiness-</a:t>
            </a:r>
          </a:p>
          <a:p>
            <a:pPr lvl="1">
              <a:buFont typeface="Wingdings" pitchFamily="2" charset="2"/>
              <a:buChar char="v"/>
            </a:pPr>
            <a:r>
              <a:rPr lang="en-US" dirty="0" smtClean="0"/>
              <a:t>Prepare nurses already in the workforce</a:t>
            </a:r>
          </a:p>
          <a:p>
            <a:pPr lvl="1">
              <a:buFont typeface="Wingdings" pitchFamily="2" charset="2"/>
              <a:buChar char="v"/>
            </a:pPr>
            <a:r>
              <a:rPr lang="en-US" dirty="0" smtClean="0"/>
              <a:t>Nurses are the most frequent users of clinical information systems</a:t>
            </a:r>
          </a:p>
          <a:p>
            <a:pPr>
              <a:buFont typeface="Wingdings" pitchFamily="2" charset="2"/>
              <a:buChar char="q"/>
            </a:pPr>
            <a:r>
              <a:rPr lang="en-US" dirty="0" smtClean="0"/>
              <a:t>Organizational Readiness</a:t>
            </a:r>
          </a:p>
          <a:p>
            <a:pPr lvl="1">
              <a:buFont typeface="Wingdings" pitchFamily="2" charset="2"/>
              <a:buChar char="v"/>
            </a:pPr>
            <a:r>
              <a:rPr lang="en-US" dirty="0" smtClean="0"/>
              <a:t>Knowledge readiness</a:t>
            </a:r>
          </a:p>
          <a:p>
            <a:pPr lvl="1">
              <a:buFont typeface="Wingdings" pitchFamily="2" charset="2"/>
              <a:buChar char="v"/>
            </a:pPr>
            <a:r>
              <a:rPr lang="en-US" dirty="0" smtClean="0"/>
              <a:t>Technical readiness</a:t>
            </a:r>
          </a:p>
          <a:p>
            <a:pPr lvl="1">
              <a:buFont typeface="Wingdings" pitchFamily="2" charset="2"/>
              <a:buChar char="v"/>
            </a:pPr>
            <a:r>
              <a:rPr lang="en-US" dirty="0" smtClean="0"/>
              <a:t>Operation readiness</a:t>
            </a:r>
          </a:p>
          <a:p>
            <a:pPr lvl="1">
              <a:buFont typeface="Wingdings" pitchFamily="2" charset="2"/>
              <a:buChar char="v"/>
            </a:pPr>
            <a:r>
              <a:rPr lang="en-US" dirty="0" smtClean="0"/>
              <a:t>Functional readiness</a:t>
            </a:r>
          </a:p>
          <a:p>
            <a:pPr lvl="1">
              <a:buFont typeface="Wingdings" pitchFamily="2" charset="2"/>
              <a:buChar char="v"/>
            </a:pPr>
            <a:r>
              <a:rPr lang="en-US" dirty="0" smtClean="0"/>
              <a:t>Resource readiness</a:t>
            </a:r>
          </a:p>
          <a:p>
            <a:pPr lvl="1">
              <a:buFont typeface="Wingdings" pitchFamily="2" charset="2"/>
              <a:buChar char="v"/>
            </a:pPr>
            <a:r>
              <a:rPr lang="en-US" dirty="0" smtClean="0"/>
              <a:t>Internal environmental readiness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Development Cont.</a:t>
            </a:r>
            <a:endParaRPr lang="en-US" dirty="0"/>
          </a:p>
        </p:txBody>
      </p:sp>
      <p:sp>
        <p:nvSpPr>
          <p:cNvPr id="3" name="Content Placeholder 2"/>
          <p:cNvSpPr>
            <a:spLocks noGrp="1"/>
          </p:cNvSpPr>
          <p:nvPr>
            <p:ph idx="1"/>
          </p:nvPr>
        </p:nvSpPr>
        <p:spPr>
          <a:xfrm>
            <a:off x="457200" y="1447800"/>
            <a:ext cx="8229600" cy="4998720"/>
          </a:xfrm>
        </p:spPr>
        <p:txBody>
          <a:bodyPr>
            <a:normAutofit/>
          </a:bodyPr>
          <a:lstStyle/>
          <a:p>
            <a:pPr>
              <a:buFont typeface="Wingdings" pitchFamily="2" charset="2"/>
              <a:buChar char="q"/>
            </a:pPr>
            <a:r>
              <a:rPr lang="en-US" dirty="0" smtClean="0"/>
              <a:t>Technology can improve patient safety</a:t>
            </a:r>
          </a:p>
          <a:p>
            <a:pPr>
              <a:buFont typeface="Wingdings" pitchFamily="2" charset="2"/>
              <a:buChar char="q"/>
            </a:pPr>
            <a:r>
              <a:rPr lang="en-US" dirty="0" smtClean="0"/>
              <a:t>Healthcare Settings (implementing HIT)</a:t>
            </a:r>
          </a:p>
          <a:p>
            <a:pPr lvl="1">
              <a:buFont typeface="Wingdings" pitchFamily="2" charset="2"/>
              <a:buChar char="v"/>
            </a:pPr>
            <a:r>
              <a:rPr lang="en-US" sz="3200" dirty="0" smtClean="0"/>
              <a:t>Staff preparation and training</a:t>
            </a:r>
          </a:p>
          <a:p>
            <a:pPr lvl="1">
              <a:buFont typeface="Wingdings" pitchFamily="2" charset="2"/>
              <a:buChar char="v"/>
            </a:pPr>
            <a:r>
              <a:rPr lang="en-US" sz="3200" dirty="0" smtClean="0"/>
              <a:t>Process changes</a:t>
            </a:r>
          </a:p>
          <a:p>
            <a:pPr lvl="1">
              <a:buFont typeface="Wingdings" pitchFamily="2" charset="2"/>
              <a:buChar char="v"/>
            </a:pPr>
            <a:r>
              <a:rPr lang="en-US" sz="3200" dirty="0" smtClean="0"/>
              <a:t>Continuity of patient care</a:t>
            </a:r>
          </a:p>
          <a:p>
            <a:pPr lvl="1">
              <a:buFont typeface="Wingdings" pitchFamily="2" charset="2"/>
              <a:buChar char="v"/>
            </a:pPr>
            <a:r>
              <a:rPr lang="en-US" sz="3200" dirty="0" smtClean="0"/>
              <a:t>IT administrative support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838200"/>
          </a:xfrm>
        </p:spPr>
        <p:txBody>
          <a:bodyPr>
            <a:normAutofit fontScale="90000"/>
          </a:bodyPr>
          <a:lstStyle/>
          <a:p>
            <a:pPr algn="ctr"/>
            <a:r>
              <a:rPr lang="en-US" dirty="0" smtClean="0"/>
              <a:t>The Informatics for Advanced Arial Bold Program at Columbia</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3600" dirty="0" smtClean="0"/>
              <a:t>Informatics </a:t>
            </a:r>
          </a:p>
          <a:p>
            <a:pPr lvl="1">
              <a:buFont typeface="Wingdings" pitchFamily="2" charset="2"/>
              <a:buChar char="v"/>
            </a:pPr>
            <a:r>
              <a:rPr lang="en-US" sz="3600" dirty="0" smtClean="0"/>
              <a:t>Competency development</a:t>
            </a:r>
          </a:p>
          <a:p>
            <a:pPr lvl="1">
              <a:buFont typeface="Wingdings" pitchFamily="2" charset="2"/>
              <a:buChar char="v"/>
            </a:pPr>
            <a:r>
              <a:rPr lang="en-US" sz="3600" dirty="0" smtClean="0"/>
              <a:t>Patient safety</a:t>
            </a:r>
          </a:p>
          <a:p>
            <a:pPr lvl="1">
              <a:buFont typeface="Wingdings" pitchFamily="2" charset="2"/>
              <a:buChar char="v"/>
            </a:pPr>
            <a:r>
              <a:rPr lang="en-US" sz="3600" dirty="0" smtClean="0"/>
              <a:t>Evidence-based care</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t>The Informatics for Advanced Arial Bold program at Columbia</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Applications to support nurses in various roles </a:t>
            </a:r>
          </a:p>
          <a:p>
            <a:pPr lvl="1">
              <a:buFont typeface="Wingdings" pitchFamily="2" charset="2"/>
              <a:buChar char="v"/>
            </a:pPr>
            <a:r>
              <a:rPr lang="en-US" dirty="0" smtClean="0"/>
              <a:t>Student use of handheld devices for clinical documentation</a:t>
            </a:r>
          </a:p>
          <a:p>
            <a:pPr lvl="1">
              <a:buFont typeface="Wingdings" pitchFamily="2" charset="2"/>
              <a:buChar char="v"/>
            </a:pPr>
            <a:r>
              <a:rPr lang="en-US" dirty="0" smtClean="0"/>
              <a:t>Clinical practice guidelines for depression, obesity, and tobacco cessation</a:t>
            </a:r>
          </a:p>
          <a:p>
            <a:pPr lvl="1">
              <a:buFont typeface="Wingdings" pitchFamily="2" charset="2"/>
              <a:buChar char="v"/>
            </a:pPr>
            <a:r>
              <a:rPr lang="en-US" dirty="0" smtClean="0"/>
              <a:t>A patient safety website for reporting hazards</a:t>
            </a:r>
          </a:p>
          <a:p>
            <a:pPr lvl="1">
              <a:buFont typeface="Wingdings" pitchFamily="2" charset="2"/>
              <a:buChar char="v"/>
            </a:pPr>
            <a:r>
              <a:rPr lang="en-US" dirty="0" smtClean="0"/>
              <a:t>Access to National Cancer Institute information for tobacco cessation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smtClean="0"/>
              <a:t>6.Usability and Clinical Application Design</a:t>
            </a:r>
            <a:endParaRPr lang="en-US" sz="2800"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Current information systems may not meet workflow demands</a:t>
            </a:r>
          </a:p>
          <a:p>
            <a:pPr>
              <a:buFont typeface="Wingdings" pitchFamily="2" charset="2"/>
              <a:buChar char="q"/>
            </a:pPr>
            <a:r>
              <a:rPr lang="en-US" dirty="0" smtClean="0"/>
              <a:t>Current technology was not designed with nursing workflow or thought process in mind</a:t>
            </a:r>
          </a:p>
          <a:p>
            <a:pPr>
              <a:buFont typeface="Wingdings" pitchFamily="2" charset="2"/>
              <a:buChar char="q"/>
            </a:pPr>
            <a:r>
              <a:rPr lang="en-US" dirty="0" smtClean="0"/>
              <a:t>Systems with designs appropriate for daily nursing practice are needed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Subtitle 2"/>
          <p:cNvSpPr>
            <a:spLocks noGrp="1"/>
          </p:cNvSpPr>
          <p:nvPr>
            <p:ph idx="1"/>
          </p:nvPr>
        </p:nvSpPr>
        <p:spPr/>
        <p:txBody>
          <a:bodyPr>
            <a:noAutofit/>
          </a:bodyPr>
          <a:lstStyle/>
          <a:p>
            <a:pPr algn="l">
              <a:buNone/>
            </a:pPr>
            <a:r>
              <a:rPr lang="en-US" sz="3200" dirty="0" smtClean="0"/>
              <a:t>1. Understand the background of how the Tiger Initiative got started. </a:t>
            </a:r>
          </a:p>
          <a:p>
            <a:pPr algn="l">
              <a:buNone/>
            </a:pPr>
            <a:r>
              <a:rPr lang="en-US" dirty="0" smtClean="0"/>
              <a:t>2</a:t>
            </a:r>
            <a:r>
              <a:rPr lang="en-US" sz="3200" dirty="0" smtClean="0"/>
              <a:t>. Know the 9 collaborative teams of the Tiger Initiative.</a:t>
            </a:r>
          </a:p>
          <a:p>
            <a:pPr algn="l">
              <a:buNone/>
            </a:pPr>
            <a:r>
              <a:rPr lang="en-US" dirty="0" smtClean="0"/>
              <a:t>3. Be able to state goals of the Tiger Initiative.</a:t>
            </a:r>
          </a:p>
          <a:p>
            <a:pPr algn="l">
              <a:buNone/>
            </a:pPr>
            <a:r>
              <a:rPr lang="en-US" dirty="0" smtClean="0"/>
              <a:t>4. Know where to access information on the Tiger Initiative.   </a:t>
            </a:r>
            <a:r>
              <a:rPr lang="en-US" sz="3200" dirty="0" smtClean="0"/>
              <a:t> </a:t>
            </a:r>
          </a:p>
          <a:p>
            <a:pPr algn="l">
              <a:buNone/>
            </a:pPr>
            <a:endParaRPr lang="en-US" sz="3200" dirty="0"/>
          </a:p>
        </p:txBody>
      </p:sp>
    </p:spTree>
    <p:extLst>
      <p:ext uri="{BB962C8B-B14F-4D97-AF65-F5344CB8AC3E}">
        <p14:creationId xmlns:p14="http://schemas.microsoft.com/office/powerpoint/2010/main" val="3216530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Usability and Clinical Application Design</a:t>
            </a:r>
            <a:endParaRPr lang="en-US" dirty="0"/>
          </a:p>
        </p:txBody>
      </p:sp>
      <p:sp>
        <p:nvSpPr>
          <p:cNvPr id="3" name="Content Placeholder 2"/>
          <p:cNvSpPr>
            <a:spLocks noGrp="1"/>
          </p:cNvSpPr>
          <p:nvPr>
            <p:ph idx="1"/>
          </p:nvPr>
        </p:nvSpPr>
        <p:spPr>
          <a:xfrm>
            <a:off x="304800" y="1554162"/>
            <a:ext cx="8686800" cy="4846638"/>
          </a:xfrm>
        </p:spPr>
        <p:txBody>
          <a:bodyPr>
            <a:normAutofit fontScale="92500" lnSpcReduction="20000"/>
          </a:bodyPr>
          <a:lstStyle/>
          <a:p>
            <a:pPr>
              <a:buFont typeface="Wingdings" pitchFamily="2" charset="2"/>
              <a:buChar char="q"/>
            </a:pPr>
            <a:r>
              <a:rPr lang="en-US" dirty="0" smtClean="0"/>
              <a:t>Recommendations provided for HIT vendors as well as practitioners </a:t>
            </a:r>
          </a:p>
          <a:p>
            <a:pPr lvl="1">
              <a:buFont typeface="Wingdings" pitchFamily="2" charset="2"/>
              <a:buChar char="v"/>
            </a:pPr>
            <a:r>
              <a:rPr lang="en-US" dirty="0" smtClean="0"/>
              <a:t>Improve HIT products</a:t>
            </a:r>
          </a:p>
          <a:p>
            <a:pPr lvl="2">
              <a:buFont typeface="Wingdings" pitchFamily="2" charset="2"/>
              <a:buChar char="Ø"/>
            </a:pPr>
            <a:r>
              <a:rPr lang="en-US" dirty="0" smtClean="0"/>
              <a:t>Efficiency </a:t>
            </a:r>
          </a:p>
          <a:p>
            <a:pPr lvl="2">
              <a:buFont typeface="Wingdings" pitchFamily="2" charset="2"/>
              <a:buChar char="Ø"/>
            </a:pPr>
            <a:r>
              <a:rPr lang="en-US" dirty="0" smtClean="0"/>
              <a:t>Effectiveness</a:t>
            </a:r>
          </a:p>
          <a:p>
            <a:pPr lvl="2">
              <a:buFont typeface="Wingdings" pitchFamily="2" charset="2"/>
              <a:buChar char="Ø"/>
            </a:pPr>
            <a:r>
              <a:rPr lang="en-US" dirty="0" smtClean="0"/>
              <a:t>Satisfaction </a:t>
            </a:r>
          </a:p>
          <a:p>
            <a:pPr lvl="1">
              <a:buFont typeface="Wingdings" pitchFamily="2" charset="2"/>
              <a:buChar char="v"/>
            </a:pPr>
            <a:r>
              <a:rPr lang="en-US" dirty="0" smtClean="0"/>
              <a:t>Better HIT designs </a:t>
            </a:r>
          </a:p>
          <a:p>
            <a:pPr lvl="3"/>
            <a:r>
              <a:rPr lang="en-US" sz="2200" dirty="0" smtClean="0"/>
              <a:t>Greater productivity</a:t>
            </a:r>
          </a:p>
          <a:p>
            <a:pPr lvl="3"/>
            <a:r>
              <a:rPr lang="en-US" sz="2200" dirty="0" smtClean="0"/>
              <a:t>Reduction of errors</a:t>
            </a:r>
          </a:p>
          <a:p>
            <a:pPr lvl="3"/>
            <a:r>
              <a:rPr lang="en-US" sz="2200" dirty="0" smtClean="0"/>
              <a:t>Fitting to workflow</a:t>
            </a:r>
          </a:p>
          <a:p>
            <a:pPr lvl="3"/>
            <a:r>
              <a:rPr lang="en-US" sz="2200" dirty="0" smtClean="0"/>
              <a:t>Improvement of accuracy</a:t>
            </a:r>
          </a:p>
          <a:p>
            <a:pPr lvl="3"/>
            <a:r>
              <a:rPr lang="en-US" sz="2200" dirty="0" smtClean="0"/>
              <a:t>Easy to learn</a:t>
            </a:r>
          </a:p>
          <a:p>
            <a:pPr lvl="3"/>
            <a:r>
              <a:rPr lang="en-US" sz="2200" dirty="0" smtClean="0"/>
              <a:t>Increased satisfaction of healthcare providers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Usability Principles</a:t>
            </a:r>
          </a:p>
          <a:p>
            <a:pPr lvl="1">
              <a:buFont typeface="Wingdings" pitchFamily="2" charset="2"/>
              <a:buChar char="v"/>
            </a:pPr>
            <a:r>
              <a:rPr lang="en-US" dirty="0" smtClean="0"/>
              <a:t>Focus on the product users</a:t>
            </a:r>
          </a:p>
          <a:p>
            <a:pPr lvl="1">
              <a:buFont typeface="Wingdings" pitchFamily="2" charset="2"/>
              <a:buChar char="v"/>
            </a:pPr>
            <a:r>
              <a:rPr lang="en-US" dirty="0" smtClean="0"/>
              <a:t>Match designs to users, tasks, and environments</a:t>
            </a:r>
          </a:p>
          <a:p>
            <a:pPr lvl="1">
              <a:buFont typeface="Wingdings" pitchFamily="2" charset="2"/>
              <a:buChar char="v"/>
            </a:pPr>
            <a:r>
              <a:rPr lang="en-US" dirty="0" smtClean="0"/>
              <a:t>Evaluate products (users and metrics)</a:t>
            </a:r>
          </a:p>
          <a:p>
            <a:pPr>
              <a:buFont typeface="Wingdings" pitchFamily="2" charset="2"/>
              <a:buChar char="q"/>
            </a:pPr>
            <a:r>
              <a:rPr lang="en-US" dirty="0" smtClean="0"/>
              <a:t>Usability Goals</a:t>
            </a:r>
          </a:p>
          <a:p>
            <a:pPr lvl="1">
              <a:buFont typeface="Wingdings" pitchFamily="2" charset="2"/>
              <a:buChar char="v"/>
            </a:pPr>
            <a:r>
              <a:rPr lang="en-US" dirty="0" smtClean="0"/>
              <a:t>Evidence-based</a:t>
            </a:r>
          </a:p>
          <a:p>
            <a:pPr lvl="1">
              <a:buFont typeface="Wingdings" pitchFamily="2" charset="2"/>
              <a:buChar char="v"/>
            </a:pPr>
            <a:r>
              <a:rPr lang="en-US" dirty="0" smtClean="0"/>
              <a:t>Patient-centered</a:t>
            </a:r>
          </a:p>
          <a:p>
            <a:pPr lvl="1">
              <a:buFont typeface="Wingdings" pitchFamily="2" charset="2"/>
              <a:buChar char="v"/>
            </a:pPr>
            <a:r>
              <a:rPr lang="en-US" dirty="0" smtClean="0"/>
              <a:t>Allow interdisciplinary collaboration at point-of-care</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Usability &amp; Clinical Application Design</a:t>
            </a:r>
            <a:endParaRPr lang="en-US" dirty="0"/>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pPr>
              <a:buFont typeface="Wingdings" pitchFamily="2" charset="2"/>
              <a:buChar char="q"/>
            </a:pPr>
            <a:r>
              <a:rPr lang="en-US" dirty="0" smtClean="0"/>
              <a:t>Human Factors</a:t>
            </a:r>
          </a:p>
          <a:p>
            <a:pPr lvl="1">
              <a:buFont typeface="Wingdings" pitchFamily="2" charset="2"/>
              <a:buChar char="v"/>
            </a:pPr>
            <a:r>
              <a:rPr lang="en-US" dirty="0" smtClean="0"/>
              <a:t>Usability</a:t>
            </a:r>
          </a:p>
          <a:p>
            <a:pPr lvl="1">
              <a:buFont typeface="Wingdings" pitchFamily="2" charset="2"/>
              <a:buChar char="v"/>
            </a:pPr>
            <a:r>
              <a:rPr lang="en-US" dirty="0" smtClean="0"/>
              <a:t>Ergonomics</a:t>
            </a:r>
          </a:p>
          <a:p>
            <a:pPr lvl="1">
              <a:buFont typeface="Wingdings" pitchFamily="2" charset="2"/>
              <a:buChar char="v"/>
            </a:pPr>
            <a:r>
              <a:rPr lang="en-US" dirty="0" smtClean="0"/>
              <a:t>Human-computer interaction</a:t>
            </a:r>
          </a:p>
          <a:p>
            <a:pPr>
              <a:buFont typeface="Wingdings" pitchFamily="2" charset="2"/>
              <a:buChar char="q"/>
            </a:pPr>
            <a:r>
              <a:rPr lang="en-US" dirty="0" smtClean="0"/>
              <a:t>Clinical application design</a:t>
            </a:r>
          </a:p>
          <a:p>
            <a:pPr lvl="1">
              <a:buFont typeface="Wingdings" pitchFamily="2" charset="2"/>
              <a:buChar char="v"/>
            </a:pPr>
            <a:r>
              <a:rPr lang="en-US" dirty="0" smtClean="0"/>
              <a:t>Usability </a:t>
            </a:r>
          </a:p>
          <a:p>
            <a:pPr lvl="1">
              <a:buFont typeface="Wingdings" pitchFamily="2" charset="2"/>
              <a:buChar char="v"/>
            </a:pPr>
            <a:r>
              <a:rPr lang="en-US" dirty="0" smtClean="0"/>
              <a:t>EBP </a:t>
            </a:r>
          </a:p>
          <a:p>
            <a:pPr lvl="1">
              <a:buFont typeface="Wingdings" pitchFamily="2" charset="2"/>
              <a:buChar char="v"/>
            </a:pPr>
            <a:r>
              <a:rPr lang="en-US" dirty="0" smtClean="0"/>
              <a:t>interdisciplinary collaboration  </a:t>
            </a:r>
          </a:p>
          <a:p>
            <a:pPr lvl="1">
              <a:buFont typeface="Wingdings" pitchFamily="2" charset="2"/>
              <a:buChar char="v"/>
            </a:pPr>
            <a:r>
              <a:rPr lang="en-US" dirty="0" smtClean="0"/>
              <a:t>knowledge discovery</a:t>
            </a:r>
          </a:p>
          <a:p>
            <a:pPr>
              <a:buFont typeface="Wingdings" pitchFamily="2" charset="2"/>
              <a:buChar char="q"/>
            </a:pPr>
            <a:r>
              <a:rPr lang="en-US" dirty="0" smtClean="0"/>
              <a:t>Systems thinking</a:t>
            </a:r>
          </a:p>
          <a:p>
            <a:pPr lvl="1">
              <a:buFont typeface="Wingdings" pitchFamily="2" charset="2"/>
              <a:buChar char="v"/>
            </a:pPr>
            <a:r>
              <a:rPr lang="en-US" dirty="0" smtClean="0"/>
              <a:t>Individual competency</a:t>
            </a:r>
          </a:p>
          <a:p>
            <a:pPr lvl="1">
              <a:buFont typeface="Wingdings" pitchFamily="2" charset="2"/>
              <a:buChar char="v"/>
            </a:pPr>
            <a:r>
              <a:rPr lang="en-US" dirty="0" smtClean="0"/>
              <a:t>EBP</a:t>
            </a:r>
          </a:p>
          <a:p>
            <a:pPr lvl="1">
              <a:buFont typeface="Wingdings" pitchFamily="2" charset="2"/>
              <a:buChar char="v"/>
            </a:pPr>
            <a:r>
              <a:rPr lang="en-US" dirty="0" smtClean="0"/>
              <a:t>Scope of practice</a:t>
            </a:r>
          </a:p>
          <a:p>
            <a:pPr lvl="1">
              <a:buFont typeface="Wingdings" pitchFamily="2" charset="2"/>
              <a:buChar char="v"/>
            </a:pPr>
            <a:r>
              <a:rPr lang="en-US" dirty="0" smtClean="0"/>
              <a:t>Knowledge discovery</a:t>
            </a:r>
          </a:p>
          <a:p>
            <a:pPr lvl="1">
              <a:buFont typeface="Wingdings" pitchFamily="2" charset="2"/>
              <a:buChar char="v"/>
            </a:pPr>
            <a:r>
              <a:rPr lang="en-US" dirty="0" smtClean="0"/>
              <a:t>Integrated competency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Goals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dirty="0" smtClean="0"/>
              <a:t>Usability Goals</a:t>
            </a:r>
          </a:p>
          <a:p>
            <a:pPr lvl="1">
              <a:buFont typeface="Wingdings" pitchFamily="2" charset="2"/>
              <a:buChar char="v"/>
            </a:pPr>
            <a:r>
              <a:rPr lang="en-US" dirty="0" smtClean="0"/>
              <a:t>Nursing informed and helpful for nursing workflow</a:t>
            </a:r>
          </a:p>
          <a:p>
            <a:pPr lvl="1">
              <a:buFont typeface="Wingdings" pitchFamily="2" charset="2"/>
              <a:buChar char="v"/>
            </a:pPr>
            <a:r>
              <a:rPr lang="en-US" dirty="0" smtClean="0"/>
              <a:t>Known principles and processes drive systems design</a:t>
            </a:r>
          </a:p>
          <a:p>
            <a:pPr lvl="1">
              <a:buFont typeface="Wingdings" pitchFamily="2" charset="2"/>
              <a:buChar char="v"/>
            </a:pPr>
            <a:r>
              <a:rPr lang="en-US" dirty="0" smtClean="0"/>
              <a:t>Improve system effectiveness by working with developers</a:t>
            </a:r>
          </a:p>
          <a:p>
            <a:pPr>
              <a:buFont typeface="Wingdings" pitchFamily="2" charset="2"/>
              <a:buChar char="q"/>
            </a:pPr>
            <a:r>
              <a:rPr lang="en-US" dirty="0" smtClean="0"/>
              <a:t>Clinical Application Design Goals</a:t>
            </a:r>
          </a:p>
          <a:p>
            <a:pPr lvl="1">
              <a:buFont typeface="Wingdings" pitchFamily="2" charset="2"/>
              <a:buChar char="v"/>
            </a:pPr>
            <a:r>
              <a:rPr lang="en-US" dirty="0" smtClean="0"/>
              <a:t>Support EBP</a:t>
            </a:r>
          </a:p>
          <a:p>
            <a:pPr lvl="1">
              <a:buFont typeface="Wingdings" pitchFamily="2" charset="2"/>
              <a:buChar char="v"/>
            </a:pPr>
            <a:r>
              <a:rPr lang="en-US" dirty="0" smtClean="0"/>
              <a:t>Collaborative and interdisciplinary care</a:t>
            </a:r>
          </a:p>
          <a:p>
            <a:pPr lvl="1">
              <a:buFont typeface="Wingdings" pitchFamily="2" charset="2"/>
              <a:buChar char="v"/>
            </a:pPr>
            <a:r>
              <a:rPr lang="en-US" dirty="0" smtClean="0"/>
              <a:t>Provide access to literature and knowledge</a:t>
            </a:r>
          </a:p>
          <a:p>
            <a:pPr lvl="1">
              <a:buFont typeface="Wingdings" pitchFamily="2" charset="2"/>
              <a:buChar char="v"/>
            </a:pPr>
            <a:r>
              <a:rPr lang="en-US" dirty="0" smtClean="0"/>
              <a:t>Support knowledge-discovery</a:t>
            </a:r>
          </a:p>
          <a:p>
            <a:pPr lvl="1">
              <a:buFont typeface="Wingdings" pitchFamily="2" charset="2"/>
              <a:buChar char="v"/>
            </a:pPr>
            <a:r>
              <a:rPr lang="en-US" dirty="0" smtClean="0"/>
              <a:t>Enable research to practice translation</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Requirements </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Define user needs</a:t>
            </a:r>
          </a:p>
          <a:p>
            <a:pPr>
              <a:buFont typeface="Wingdings" pitchFamily="2" charset="2"/>
              <a:buChar char="q"/>
            </a:pPr>
            <a:r>
              <a:rPr lang="en-US" dirty="0" smtClean="0"/>
              <a:t>Understand nursing role and appropriate system actions</a:t>
            </a:r>
          </a:p>
          <a:p>
            <a:pPr>
              <a:buFont typeface="Wingdings" pitchFamily="2" charset="2"/>
              <a:buChar char="q"/>
            </a:pPr>
            <a:r>
              <a:rPr lang="en-US" dirty="0" smtClean="0"/>
              <a:t>Provides recommendations to both health care practitioners and vendors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Requirements </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dirty="0" smtClean="0"/>
              <a:t>Recommendations for Vendors</a:t>
            </a:r>
          </a:p>
          <a:p>
            <a:pPr lvl="1">
              <a:buFont typeface="Wingdings" pitchFamily="2" charset="2"/>
              <a:buChar char="v"/>
            </a:pPr>
            <a:r>
              <a:rPr lang="en-US" dirty="0" smtClean="0"/>
              <a:t>Clinician representation</a:t>
            </a:r>
          </a:p>
          <a:p>
            <a:pPr lvl="1">
              <a:buFont typeface="Wingdings" pitchFamily="2" charset="2"/>
              <a:buChar char="v"/>
            </a:pPr>
            <a:r>
              <a:rPr lang="en-US" dirty="0" smtClean="0"/>
              <a:t>Clear requirements for developers (non-clinicians) who hard-code designs</a:t>
            </a:r>
          </a:p>
          <a:p>
            <a:pPr lvl="1">
              <a:buFont typeface="Wingdings" pitchFamily="2" charset="2"/>
              <a:buChar char="v"/>
            </a:pPr>
            <a:r>
              <a:rPr lang="en-US" dirty="0" smtClean="0"/>
              <a:t>Requirements of different skill levels (nurses choose level of system support)</a:t>
            </a:r>
          </a:p>
          <a:p>
            <a:pPr lvl="1">
              <a:buFont typeface="Wingdings" pitchFamily="2" charset="2"/>
              <a:buChar char="v"/>
            </a:pPr>
            <a:r>
              <a:rPr lang="en-US" dirty="0" smtClean="0"/>
              <a:t>Work with organizations analysts and users to validate requirements during development/customization of the product</a:t>
            </a:r>
          </a:p>
          <a:p>
            <a:pPr lvl="1">
              <a:buFont typeface="Wingdings" pitchFamily="2" charset="2"/>
              <a:buChar char="v"/>
            </a:pPr>
            <a:r>
              <a:rPr lang="en-US" dirty="0" smtClean="0"/>
              <a:t>Partner with customers to meet the needs of end-users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Requirements </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dirty="0" smtClean="0"/>
              <a:t>Recommendations for Health Care Practitioners</a:t>
            </a:r>
          </a:p>
          <a:p>
            <a:pPr lvl="1">
              <a:buFont typeface="Wingdings" pitchFamily="2" charset="2"/>
              <a:buChar char="v"/>
            </a:pPr>
            <a:r>
              <a:rPr lang="en-US" dirty="0" smtClean="0"/>
              <a:t>Select the team (interdisciplinary team to define clinical requirements)</a:t>
            </a:r>
          </a:p>
          <a:p>
            <a:pPr lvl="1">
              <a:buFont typeface="Wingdings" pitchFamily="2" charset="2"/>
              <a:buChar char="v"/>
            </a:pPr>
            <a:r>
              <a:rPr lang="en-US" dirty="0" smtClean="0"/>
              <a:t>Analyze the systems impact on workflow of each dept</a:t>
            </a:r>
          </a:p>
          <a:p>
            <a:pPr lvl="1">
              <a:buFont typeface="Wingdings" pitchFamily="2" charset="2"/>
              <a:buChar char="v"/>
            </a:pPr>
            <a:r>
              <a:rPr lang="en-US" dirty="0" smtClean="0"/>
              <a:t>Use standardized terminology for organization (allow free text, support EBP, end-users to review)</a:t>
            </a:r>
          </a:p>
          <a:p>
            <a:pPr lvl="1">
              <a:buFont typeface="Wingdings" pitchFamily="2" charset="2"/>
              <a:buChar char="v"/>
            </a:pPr>
            <a:r>
              <a:rPr lang="en-US" dirty="0" smtClean="0"/>
              <a:t>Customization of system</a:t>
            </a:r>
          </a:p>
          <a:p>
            <a:pPr lvl="1">
              <a:buFont typeface="Wingdings" pitchFamily="2" charset="2"/>
              <a:buChar char="v"/>
            </a:pPr>
            <a:r>
              <a:rPr lang="en-US" dirty="0" smtClean="0"/>
              <a:t>Legal considerations (electronic signature, audit trail)</a:t>
            </a:r>
          </a:p>
          <a:p>
            <a:pPr lvl="1">
              <a:buFont typeface="Wingdings" pitchFamily="2" charset="2"/>
              <a:buChar char="v"/>
            </a:pPr>
            <a:r>
              <a:rPr lang="en-US" dirty="0" smtClean="0"/>
              <a:t>Tools (system setup and maintenance)</a:t>
            </a:r>
          </a:p>
          <a:p>
            <a:pPr lvl="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r>
              <a:rPr lang="en-US" dirty="0" smtClean="0"/>
              <a:t>Usability and Clinical Application and Design Recommendations  </a:t>
            </a:r>
            <a:endParaRPr lang="en-US" dirty="0"/>
          </a:p>
        </p:txBody>
      </p:sp>
      <p:sp>
        <p:nvSpPr>
          <p:cNvPr id="3" name="Content Placeholder 2"/>
          <p:cNvSpPr>
            <a:spLocks noGrp="1"/>
          </p:cNvSpPr>
          <p:nvPr>
            <p:ph idx="1"/>
          </p:nvPr>
        </p:nvSpPr>
        <p:spPr>
          <a:xfrm>
            <a:off x="304800" y="1554162"/>
            <a:ext cx="8686800" cy="5075238"/>
          </a:xfrm>
        </p:spPr>
        <p:txBody>
          <a:bodyPr>
            <a:normAutofit fontScale="85000" lnSpcReduction="20000"/>
          </a:bodyPr>
          <a:lstStyle/>
          <a:p>
            <a:pPr>
              <a:buFont typeface="Wingdings" pitchFamily="2" charset="2"/>
              <a:buChar char="q"/>
            </a:pPr>
            <a:r>
              <a:rPr lang="en-US" dirty="0" smtClean="0"/>
              <a:t>Safety and usability recommendations </a:t>
            </a:r>
          </a:p>
          <a:p>
            <a:pPr lvl="1">
              <a:buFont typeface="Wingdings" pitchFamily="2" charset="2"/>
              <a:buChar char="v"/>
            </a:pPr>
            <a:r>
              <a:rPr lang="en-US" dirty="0" smtClean="0"/>
              <a:t>for vendors</a:t>
            </a:r>
          </a:p>
          <a:p>
            <a:pPr lvl="1">
              <a:buFont typeface="Wingdings" pitchFamily="2" charset="2"/>
              <a:buChar char="v"/>
            </a:pPr>
            <a:r>
              <a:rPr lang="en-US" dirty="0" smtClean="0"/>
              <a:t>For healthcare practitioners</a:t>
            </a:r>
          </a:p>
          <a:p>
            <a:pPr>
              <a:buFont typeface="Wingdings" pitchFamily="2" charset="2"/>
              <a:buChar char="q"/>
            </a:pPr>
            <a:r>
              <a:rPr lang="en-US" dirty="0" smtClean="0"/>
              <a:t>Usability Evaluations</a:t>
            </a:r>
          </a:p>
          <a:p>
            <a:pPr lvl="1">
              <a:buFont typeface="Wingdings" pitchFamily="2" charset="2"/>
              <a:buChar char="v"/>
            </a:pPr>
            <a:r>
              <a:rPr lang="en-US" dirty="0" smtClean="0"/>
              <a:t>Design prototype then evaluate</a:t>
            </a:r>
          </a:p>
          <a:p>
            <a:pPr lvl="2">
              <a:buFont typeface="Wingdings" pitchFamily="2" charset="2"/>
              <a:buChar char="Ø"/>
            </a:pPr>
            <a:r>
              <a:rPr lang="en-US" dirty="0" smtClean="0"/>
              <a:t>Product design</a:t>
            </a:r>
          </a:p>
          <a:p>
            <a:pPr lvl="2">
              <a:buFont typeface="Wingdings" pitchFamily="2" charset="2"/>
              <a:buChar char="Ø"/>
            </a:pPr>
            <a:r>
              <a:rPr lang="en-US" dirty="0" smtClean="0"/>
              <a:t>User</a:t>
            </a:r>
          </a:p>
          <a:p>
            <a:pPr lvl="2">
              <a:buFont typeface="Wingdings" pitchFamily="2" charset="2"/>
              <a:buChar char="Ø"/>
            </a:pPr>
            <a:r>
              <a:rPr lang="en-US" dirty="0" smtClean="0"/>
              <a:t>Environment</a:t>
            </a:r>
          </a:p>
          <a:p>
            <a:pPr>
              <a:buFont typeface="Wingdings" pitchFamily="2" charset="2"/>
              <a:buChar char="q"/>
            </a:pPr>
            <a:r>
              <a:rPr lang="en-US" dirty="0" smtClean="0"/>
              <a:t>Human Factors recommendations </a:t>
            </a:r>
          </a:p>
          <a:p>
            <a:pPr lvl="1">
              <a:buFont typeface="Wingdings" pitchFamily="2" charset="2"/>
              <a:buChar char="v"/>
            </a:pPr>
            <a:r>
              <a:rPr lang="en-US" dirty="0" smtClean="0"/>
              <a:t>Understand human capability and limitation</a:t>
            </a:r>
          </a:p>
          <a:p>
            <a:pPr lvl="2">
              <a:buFont typeface="Wingdings" pitchFamily="2" charset="2"/>
              <a:buChar char="Ø"/>
            </a:pPr>
            <a:r>
              <a:rPr lang="en-US" dirty="0" smtClean="0"/>
              <a:t>Human errors</a:t>
            </a:r>
          </a:p>
          <a:p>
            <a:pPr lvl="2">
              <a:buFont typeface="Wingdings" pitchFamily="2" charset="2"/>
              <a:buChar char="Ø"/>
            </a:pPr>
            <a:r>
              <a:rPr lang="en-US" dirty="0" smtClean="0"/>
              <a:t>Technical errors</a:t>
            </a:r>
          </a:p>
          <a:p>
            <a:pPr lvl="2">
              <a:buFont typeface="Wingdings" pitchFamily="2" charset="2"/>
              <a:buChar char="Ø"/>
            </a:pPr>
            <a:r>
              <a:rPr lang="en-US" dirty="0" smtClean="0"/>
              <a:t>Judgmental errors </a:t>
            </a:r>
          </a:p>
          <a:p>
            <a:pPr lvl="2">
              <a:buFont typeface="Wingdings" pitchFamily="2" charset="2"/>
              <a:buChar char="Ø"/>
            </a:pPr>
            <a:r>
              <a:rPr lang="en-US" dirty="0" smtClean="0"/>
              <a:t>Monitoring and vigilance failures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6: Case Studies</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a:buFont typeface="Wingdings" pitchFamily="2" charset="2"/>
              <a:buChar char="q"/>
            </a:pPr>
            <a:r>
              <a:rPr lang="en-US" sz="2800" dirty="0" smtClean="0"/>
              <a:t>Case studies have identified key factors for success</a:t>
            </a:r>
          </a:p>
          <a:p>
            <a:pPr lvl="1">
              <a:buFont typeface="Wingdings" pitchFamily="2" charset="2"/>
              <a:buChar char="v"/>
            </a:pPr>
            <a:r>
              <a:rPr lang="en-US" dirty="0" smtClean="0"/>
              <a:t>User and key stakeholder involvement</a:t>
            </a:r>
          </a:p>
          <a:p>
            <a:pPr lvl="2">
              <a:buFont typeface="Wingdings" pitchFamily="2" charset="2"/>
              <a:buChar char="Ø"/>
            </a:pPr>
            <a:r>
              <a:rPr lang="en-US" sz="2800" dirty="0" smtClean="0"/>
              <a:t>Involved early on</a:t>
            </a:r>
          </a:p>
          <a:p>
            <a:pPr lvl="2">
              <a:buFont typeface="Wingdings" pitchFamily="2" charset="2"/>
              <a:buChar char="Ø"/>
            </a:pPr>
            <a:r>
              <a:rPr lang="en-US" sz="2800" dirty="0" smtClean="0"/>
              <a:t>Involved with requirements development and selection</a:t>
            </a:r>
          </a:p>
          <a:p>
            <a:pPr lvl="1">
              <a:buFont typeface="Wingdings" pitchFamily="2" charset="2"/>
              <a:buChar char="v"/>
            </a:pPr>
            <a:r>
              <a:rPr lang="en-US" dirty="0" smtClean="0"/>
              <a:t>Clinicians + developers</a:t>
            </a:r>
          </a:p>
          <a:p>
            <a:pPr lvl="2">
              <a:buFont typeface="Wingdings" pitchFamily="2" charset="2"/>
              <a:buChar char="Ø"/>
            </a:pPr>
            <a:r>
              <a:rPr lang="en-US" sz="2800" dirty="0" smtClean="0"/>
              <a:t>Create design which fits workflow</a:t>
            </a:r>
          </a:p>
          <a:p>
            <a:pPr lvl="1">
              <a:buFont typeface="Wingdings" pitchFamily="2" charset="2"/>
              <a:buChar char="v"/>
            </a:pPr>
            <a:r>
              <a:rPr lang="en-US" dirty="0" smtClean="0"/>
              <a:t>Vendors understand workflow of end users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7: Virtual Demonstration Center (VDC)</a:t>
            </a:r>
            <a:endParaRPr lang="en-US" sz="3600" dirty="0"/>
          </a:p>
        </p:txBody>
      </p:sp>
      <p:sp>
        <p:nvSpPr>
          <p:cNvPr id="3" name="Subtitle 2"/>
          <p:cNvSpPr>
            <a:spLocks noGrp="1"/>
          </p:cNvSpPr>
          <p:nvPr>
            <p:ph idx="1"/>
          </p:nvPr>
        </p:nvSpPr>
        <p:spPr/>
        <p:txBody>
          <a:bodyPr/>
          <a:lstStyle/>
          <a:p>
            <a:pPr marL="457200" indent="-457200">
              <a:buFont typeface="Wingdings" pitchFamily="2" charset="2"/>
              <a:buChar char="q"/>
            </a:pPr>
            <a:r>
              <a:rPr lang="en-US" dirty="0" smtClean="0">
                <a:solidFill>
                  <a:schemeClr val="tx1"/>
                </a:solidFill>
              </a:rPr>
              <a:t>Created to develop a dynamic Internet </a:t>
            </a:r>
          </a:p>
          <a:p>
            <a:pPr marL="457200" indent="-457200">
              <a:buFont typeface="Wingdings" pitchFamily="2" charset="2"/>
              <a:buChar char="q"/>
            </a:pPr>
            <a:r>
              <a:rPr lang="en-US" dirty="0" smtClean="0">
                <a:solidFill>
                  <a:schemeClr val="tx1"/>
                </a:solidFill>
              </a:rPr>
              <a:t>Create a physical destination to demonstrate high effective and efficient, technology-enabled, solutions of exemplary health care delivery systems</a:t>
            </a:r>
          </a:p>
          <a:p>
            <a:pPr algn="l"/>
            <a:endParaRPr lang="en-US" dirty="0" smtClean="0">
              <a:solidFill>
                <a:schemeClr val="tx1"/>
              </a:solidFill>
            </a:endParaRPr>
          </a:p>
          <a:p>
            <a:pPr algn="l"/>
            <a:endParaRPr lang="en-US" dirty="0" smtClean="0"/>
          </a:p>
        </p:txBody>
      </p:sp>
    </p:spTree>
    <p:extLst>
      <p:ext uri="{BB962C8B-B14F-4D97-AF65-F5344CB8AC3E}">
        <p14:creationId xmlns:p14="http://schemas.microsoft.com/office/powerpoint/2010/main" val="1978425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TIGER INITIATIVE</a:t>
            </a:r>
            <a:endParaRPr lang="en-US" dirty="0"/>
          </a:p>
        </p:txBody>
      </p:sp>
      <p:sp>
        <p:nvSpPr>
          <p:cNvPr id="5" name="Content Placeholder 4"/>
          <p:cNvSpPr>
            <a:spLocks noGrp="1"/>
          </p:cNvSpPr>
          <p:nvPr>
            <p:ph idx="1"/>
          </p:nvPr>
        </p:nvSpPr>
        <p:spPr/>
        <p:txBody>
          <a:bodyPr/>
          <a:lstStyle/>
          <a:p>
            <a:pPr>
              <a:buNone/>
            </a:pPr>
            <a:r>
              <a:rPr lang="en-US" sz="4400" b="1" dirty="0" smtClean="0"/>
              <a:t>T – </a:t>
            </a:r>
            <a:r>
              <a:rPr lang="en-US" sz="4400" dirty="0" smtClean="0"/>
              <a:t>Technology</a:t>
            </a:r>
          </a:p>
          <a:p>
            <a:pPr>
              <a:buNone/>
            </a:pPr>
            <a:r>
              <a:rPr lang="en-US" sz="4400" b="1" dirty="0" smtClean="0"/>
              <a:t>I –</a:t>
            </a:r>
            <a:r>
              <a:rPr lang="en-US" sz="4400" dirty="0" smtClean="0"/>
              <a:t> Informatics</a:t>
            </a:r>
          </a:p>
          <a:p>
            <a:pPr>
              <a:buNone/>
            </a:pPr>
            <a:r>
              <a:rPr lang="en-US" sz="4400" b="1" dirty="0" smtClean="0"/>
              <a:t>G – </a:t>
            </a:r>
            <a:r>
              <a:rPr lang="en-US" sz="4400" dirty="0" smtClean="0"/>
              <a:t>Guiding</a:t>
            </a:r>
          </a:p>
          <a:p>
            <a:pPr>
              <a:buNone/>
            </a:pPr>
            <a:r>
              <a:rPr lang="en-US" sz="4400" b="1" dirty="0" smtClean="0"/>
              <a:t>E –</a:t>
            </a:r>
            <a:r>
              <a:rPr lang="en-US" sz="4400" dirty="0" smtClean="0"/>
              <a:t> Education</a:t>
            </a:r>
          </a:p>
          <a:p>
            <a:pPr>
              <a:buNone/>
            </a:pPr>
            <a:r>
              <a:rPr lang="en-US" sz="4400" b="1" dirty="0" smtClean="0"/>
              <a:t>R – </a:t>
            </a:r>
            <a:r>
              <a:rPr lang="en-US" sz="4400" dirty="0" smtClean="0"/>
              <a:t>Reform</a:t>
            </a:r>
          </a:p>
          <a:p>
            <a:pPr>
              <a:buNone/>
            </a:pP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Goal: Encourage innovative and disruptive approaches to improving health care delivery with the use of technology</a:t>
            </a:r>
          </a:p>
          <a:p>
            <a:pPr>
              <a:buFont typeface="Wingdings" pitchFamily="2" charset="2"/>
              <a:buChar char="q"/>
            </a:pPr>
            <a:r>
              <a:rPr lang="en-US" dirty="0" smtClean="0"/>
              <a:t>Allow access to the Center from anywhere</a:t>
            </a:r>
          </a:p>
          <a:p>
            <a:pPr>
              <a:buFont typeface="Wingdings" pitchFamily="2" charset="2"/>
              <a:buChar char="q"/>
            </a:pPr>
            <a:r>
              <a:rPr lang="en-US" dirty="0" smtClean="0"/>
              <a:t>Expand current thinking about healthcare</a:t>
            </a:r>
          </a:p>
          <a:p>
            <a:pPr marL="0" indent="0">
              <a:buNone/>
            </a:pPr>
            <a:endParaRPr lang="en-US" dirty="0"/>
          </a:p>
        </p:txBody>
      </p:sp>
    </p:spTree>
    <p:extLst>
      <p:ext uri="{BB962C8B-B14F-4D97-AF65-F5344CB8AC3E}">
        <p14:creationId xmlns:p14="http://schemas.microsoft.com/office/powerpoint/2010/main" val="1912605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Held two virtual conferences in 2008</a:t>
            </a:r>
          </a:p>
          <a:p>
            <a:pPr>
              <a:buFont typeface="Wingdings" pitchFamily="2" charset="2"/>
              <a:buChar char="q"/>
            </a:pPr>
            <a:r>
              <a:rPr lang="en-US" dirty="0" smtClean="0"/>
              <a:t>Provided “Gallery Walk” to nurses</a:t>
            </a:r>
          </a:p>
          <a:p>
            <a:pPr>
              <a:buFont typeface="Wingdings" pitchFamily="2" charset="2"/>
              <a:buChar char="q"/>
            </a:pPr>
            <a:r>
              <a:rPr lang="en-US" dirty="0" smtClean="0"/>
              <a:t>Provided exemplars of best practice for technology utilization, contact resources, and virtual networking</a:t>
            </a:r>
          </a:p>
          <a:p>
            <a:pPr>
              <a:buFont typeface="Wingdings" pitchFamily="2" charset="2"/>
              <a:buChar char="q"/>
            </a:pPr>
            <a:r>
              <a:rPr lang="en-US" dirty="0" smtClean="0"/>
              <a:t>Interactive experience</a:t>
            </a:r>
          </a:p>
          <a:p>
            <a:endParaRPr lang="en-US" dirty="0"/>
          </a:p>
        </p:txBody>
      </p:sp>
    </p:spTree>
    <p:extLst>
      <p:ext uri="{BB962C8B-B14F-4D97-AF65-F5344CB8AC3E}">
        <p14:creationId xmlns:p14="http://schemas.microsoft.com/office/powerpoint/2010/main" val="301923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 Goals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Provided visibility to the vision of IT</a:t>
            </a:r>
          </a:p>
          <a:p>
            <a:pPr>
              <a:buFont typeface="Wingdings" pitchFamily="2" charset="2"/>
              <a:buChar char="q"/>
            </a:pPr>
            <a:r>
              <a:rPr lang="en-US" dirty="0" smtClean="0"/>
              <a:t>Demonstrated future IT resources</a:t>
            </a:r>
          </a:p>
          <a:p>
            <a:pPr>
              <a:buFont typeface="Wingdings" pitchFamily="2" charset="2"/>
              <a:buChar char="q"/>
            </a:pPr>
            <a:r>
              <a:rPr lang="en-US" dirty="0" smtClean="0"/>
              <a:t>Demonstrated collaboration between industry, healthcare organizations, academic institutions, and professional organization</a:t>
            </a:r>
            <a:endParaRPr lang="en-US" dirty="0"/>
          </a:p>
          <a:p>
            <a:pPr>
              <a:buFont typeface="Wingdings" pitchFamily="2" charset="2"/>
              <a:buChar char="q"/>
            </a:pPr>
            <a:r>
              <a:rPr lang="en-US" dirty="0" smtClean="0"/>
              <a:t>Provided universal accessibility to this demonstration for all nursing stakeholders</a:t>
            </a:r>
            <a:endParaRPr lang="en-US" dirty="0"/>
          </a:p>
        </p:txBody>
      </p:sp>
    </p:spTree>
    <p:extLst>
      <p:ext uri="{BB962C8B-B14F-4D97-AF65-F5344CB8AC3E}">
        <p14:creationId xmlns:p14="http://schemas.microsoft.com/office/powerpoint/2010/main" val="2459200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VDC Goals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Used practice exemplars from different practice environments </a:t>
            </a:r>
          </a:p>
          <a:p>
            <a:pPr>
              <a:buFont typeface="Wingdings" pitchFamily="2" charset="2"/>
              <a:buChar char="q"/>
            </a:pPr>
            <a:r>
              <a:rPr lang="en-US" dirty="0" smtClean="0"/>
              <a:t>Demonstrated how integrated IT systems impact nurses and the quality and safety of patient care</a:t>
            </a:r>
            <a:endParaRPr lang="en-US" dirty="0"/>
          </a:p>
        </p:txBody>
      </p:sp>
    </p:spTree>
    <p:extLst>
      <p:ext uri="{BB962C8B-B14F-4D97-AF65-F5344CB8AC3E}">
        <p14:creationId xmlns:p14="http://schemas.microsoft.com/office/powerpoint/2010/main" val="2396155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and VDC Outcomes for 2008</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Nurses who can visualize the benefits of an It-enabled future will be more likely to use EHR in their practice setting</a:t>
            </a:r>
          </a:p>
          <a:p>
            <a:pPr>
              <a:buFont typeface="Wingdings" pitchFamily="2" charset="2"/>
              <a:buChar char="q"/>
            </a:pPr>
            <a:r>
              <a:rPr lang="en-US" dirty="0" smtClean="0"/>
              <a:t>Most exposure to IT capabilities are site-specific, except nursing informatics resources</a:t>
            </a:r>
          </a:p>
          <a:p>
            <a:pPr>
              <a:buFont typeface="Wingdings" pitchFamily="2" charset="2"/>
              <a:buChar char="q"/>
            </a:pPr>
            <a:r>
              <a:rPr lang="en-US" dirty="0" smtClean="0"/>
              <a:t>Provided a vision of how to partner with colleagues to widen the availability of resources due to limited accessibility </a:t>
            </a:r>
          </a:p>
          <a:p>
            <a:endParaRPr lang="en-US" dirty="0"/>
          </a:p>
        </p:txBody>
      </p:sp>
    </p:spTree>
    <p:extLst>
      <p:ext uri="{BB962C8B-B14F-4D97-AF65-F5344CB8AC3E}">
        <p14:creationId xmlns:p14="http://schemas.microsoft.com/office/powerpoint/2010/main" val="648215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VDC Outcomes 2008</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Provided an example of how education can be made more widely available </a:t>
            </a:r>
          </a:p>
          <a:p>
            <a:pPr>
              <a:buFont typeface="Wingdings" pitchFamily="2" charset="2"/>
              <a:buChar char="q"/>
            </a:pPr>
            <a:r>
              <a:rPr lang="en-US" dirty="0" smtClean="0"/>
              <a:t>Universal adoption of informatics competencies for all nurses</a:t>
            </a:r>
          </a:p>
          <a:p>
            <a:endParaRPr lang="en-US" dirty="0"/>
          </a:p>
        </p:txBody>
      </p:sp>
    </p:spTree>
    <p:extLst>
      <p:ext uri="{BB962C8B-B14F-4D97-AF65-F5344CB8AC3E}">
        <p14:creationId xmlns:p14="http://schemas.microsoft.com/office/powerpoint/2010/main" val="287077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Opportunities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Develop a virtual environment- Second Life</a:t>
            </a:r>
          </a:p>
          <a:p>
            <a:pPr>
              <a:buFont typeface="Wingdings" pitchFamily="2" charset="2"/>
              <a:buChar char="q"/>
            </a:pPr>
            <a:r>
              <a:rPr lang="en-US" dirty="0" smtClean="0"/>
              <a:t>3D interactive “avatars” that allows interaction with the program</a:t>
            </a:r>
          </a:p>
          <a:p>
            <a:pPr>
              <a:buFont typeface="Wingdings" pitchFamily="2" charset="2"/>
              <a:buChar char="q"/>
            </a:pPr>
            <a:r>
              <a:rPr lang="en-US" dirty="0" smtClean="0"/>
              <a:t>Social networks and virtual technology</a:t>
            </a:r>
          </a:p>
          <a:p>
            <a:pPr>
              <a:buFont typeface="Wingdings" pitchFamily="2" charset="2"/>
              <a:buChar char="q"/>
            </a:pPr>
            <a:r>
              <a:rPr lang="en-US" dirty="0" smtClean="0"/>
              <a:t>Goal: secure funding to help build out a virtual island that will support the TIGER mission</a:t>
            </a:r>
          </a:p>
          <a:p>
            <a:pPr>
              <a:buFont typeface="Wingdings" pitchFamily="2" charset="2"/>
              <a:buChar char="q"/>
            </a:pPr>
            <a:r>
              <a:rPr lang="en-US" dirty="0" smtClean="0"/>
              <a:t>Improve patient care and outcomes</a:t>
            </a:r>
            <a:endParaRPr lang="en-US" dirty="0"/>
          </a:p>
        </p:txBody>
      </p:sp>
    </p:spTree>
    <p:extLst>
      <p:ext uri="{BB962C8B-B14F-4D97-AF65-F5344CB8AC3E}">
        <p14:creationId xmlns:p14="http://schemas.microsoft.com/office/powerpoint/2010/main" val="1293831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 Leadership Development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Transform organization’s values, beliefs, and behaviors</a:t>
            </a:r>
          </a:p>
          <a:p>
            <a:pPr>
              <a:buFont typeface="Wingdings" pitchFamily="2" charset="2"/>
              <a:buChar char="q"/>
            </a:pPr>
            <a:r>
              <a:rPr lang="en-US" dirty="0" smtClean="0"/>
              <a:t>Technology changing but adoption of technology will not happen without leadership</a:t>
            </a:r>
          </a:p>
          <a:p>
            <a:pPr>
              <a:buFont typeface="Wingdings" pitchFamily="2" charset="2"/>
              <a:buChar char="q"/>
            </a:pPr>
            <a:r>
              <a:rPr lang="en-US" dirty="0" smtClean="0"/>
              <a:t>Requires vision, influence, risk taking, clinical knowledge, and a strong expertise related to professional nursing practice </a:t>
            </a:r>
            <a:endParaRPr lang="en-US" dirty="0"/>
          </a:p>
        </p:txBody>
      </p:sp>
    </p:spTree>
    <p:extLst>
      <p:ext uri="{BB962C8B-B14F-4D97-AF65-F5344CB8AC3E}">
        <p14:creationId xmlns:p14="http://schemas.microsoft.com/office/powerpoint/2010/main" val="1524728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Leaders: </a:t>
            </a:r>
          </a:p>
          <a:p>
            <a:pPr lvl="1">
              <a:buFont typeface="Wingdings" pitchFamily="2" charset="2"/>
              <a:buChar char="v"/>
            </a:pPr>
            <a:r>
              <a:rPr lang="en-US" dirty="0" smtClean="0"/>
              <a:t>Model the Way</a:t>
            </a:r>
          </a:p>
          <a:p>
            <a:pPr lvl="1">
              <a:buFont typeface="Wingdings" pitchFamily="2" charset="2"/>
              <a:buChar char="v"/>
            </a:pPr>
            <a:r>
              <a:rPr lang="en-US" dirty="0" smtClean="0"/>
              <a:t>Inspire a Shared Vision</a:t>
            </a:r>
          </a:p>
          <a:p>
            <a:pPr lvl="1">
              <a:buFont typeface="Wingdings" pitchFamily="2" charset="2"/>
              <a:buChar char="v"/>
            </a:pPr>
            <a:r>
              <a:rPr lang="en-US" dirty="0" smtClean="0"/>
              <a:t>Challenge the Process</a:t>
            </a:r>
          </a:p>
          <a:p>
            <a:pPr lvl="1">
              <a:buFont typeface="Wingdings" pitchFamily="2" charset="2"/>
              <a:buChar char="v"/>
            </a:pPr>
            <a:r>
              <a:rPr lang="en-US" dirty="0" smtClean="0"/>
              <a:t>Enable Others to Act</a:t>
            </a:r>
          </a:p>
          <a:p>
            <a:pPr lvl="1">
              <a:buFont typeface="Wingdings" pitchFamily="2" charset="2"/>
              <a:buChar char="v"/>
            </a:pPr>
            <a:r>
              <a:rPr lang="en-US" dirty="0" smtClean="0"/>
              <a:t>Encourage the Heart</a:t>
            </a:r>
          </a:p>
        </p:txBody>
      </p:sp>
    </p:spTree>
    <p:extLst>
      <p:ext uri="{BB962C8B-B14F-4D97-AF65-F5344CB8AC3E}">
        <p14:creationId xmlns:p14="http://schemas.microsoft.com/office/powerpoint/2010/main" val="3318048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Develop revolutionary leadership that drives, empowers, and executes the transformation of health care</a:t>
            </a:r>
          </a:p>
          <a:p>
            <a:pPr>
              <a:buFont typeface="Wingdings" pitchFamily="2" charset="2"/>
              <a:buChar char="q"/>
            </a:pPr>
            <a:r>
              <a:rPr lang="en-US" dirty="0" smtClean="0"/>
              <a:t>Requires nursing leadership to understand, promote, own, and measure the success of health IT</a:t>
            </a:r>
          </a:p>
          <a:p>
            <a:pPr>
              <a:buFont typeface="Wingdings" pitchFamily="2" charset="2"/>
              <a:buChar char="q"/>
            </a:pPr>
            <a:r>
              <a:rPr lang="en-US" dirty="0" smtClean="0"/>
              <a:t>Ensure development of informatics competencies at the beginning management role or the charge nurse</a:t>
            </a:r>
            <a:endParaRPr lang="en-US" dirty="0"/>
          </a:p>
        </p:txBody>
      </p:sp>
    </p:spTree>
    <p:extLst>
      <p:ext uri="{BB962C8B-B14F-4D97-AF65-F5344CB8AC3E}">
        <p14:creationId xmlns:p14="http://schemas.microsoft.com/office/powerpoint/2010/main" val="393909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304800" y="1554162"/>
            <a:ext cx="8686800" cy="4999038"/>
          </a:xfrm>
        </p:spPr>
        <p:txBody>
          <a:bodyPr>
            <a:normAutofit fontScale="92500"/>
          </a:bodyPr>
          <a:lstStyle/>
          <a:p>
            <a:pPr>
              <a:buFont typeface="Wingdings" pitchFamily="2" charset="2"/>
              <a:buChar char="q"/>
            </a:pPr>
            <a:r>
              <a:rPr lang="en-US" dirty="0" smtClean="0"/>
              <a:t>Focused awareness with nursing stakeholders in three areas	</a:t>
            </a:r>
          </a:p>
          <a:p>
            <a:pPr lvl="1">
              <a:buFont typeface="Wingdings" pitchFamily="2" charset="2"/>
              <a:buChar char="v"/>
            </a:pPr>
            <a:r>
              <a:rPr lang="en-US" dirty="0" smtClean="0"/>
              <a:t>Develop </a:t>
            </a:r>
            <a:r>
              <a:rPr lang="en-US" dirty="0" smtClean="0"/>
              <a:t>a U.S. nursing workforce capable of using </a:t>
            </a:r>
            <a:r>
              <a:rPr lang="en-US" dirty="0" smtClean="0"/>
              <a:t>electronic </a:t>
            </a:r>
            <a:r>
              <a:rPr lang="en-US" dirty="0" smtClean="0"/>
              <a:t>health records to improve the delivery of </a:t>
            </a:r>
            <a:r>
              <a:rPr lang="en-US" dirty="0" smtClean="0"/>
              <a:t>healthcare</a:t>
            </a:r>
            <a:endParaRPr lang="en-US" dirty="0" smtClean="0"/>
          </a:p>
          <a:p>
            <a:pPr lvl="1">
              <a:buFont typeface="Wingdings" pitchFamily="2" charset="2"/>
              <a:buChar char="v"/>
            </a:pPr>
            <a:r>
              <a:rPr lang="en-US" dirty="0" smtClean="0"/>
              <a:t>Engage more nurses in the development of a national healthcare information technology (NHIT) infrastructure</a:t>
            </a:r>
          </a:p>
          <a:p>
            <a:pPr lvl="1">
              <a:buFont typeface="Wingdings" pitchFamily="2" charset="2"/>
              <a:buChar char="v"/>
            </a:pPr>
            <a:r>
              <a:rPr lang="en-US" sz="2800" dirty="0" smtClean="0"/>
              <a:t>Accelerate adoption of smart, standards-based, interoperable technology that will make healthcare delivery safer, more efficient, timely, accessible, and patient-centered</a:t>
            </a:r>
            <a:endParaRPr lang="en-US" sz="2800" dirty="0"/>
          </a:p>
        </p:txBody>
      </p:sp>
    </p:spTree>
    <p:extLst>
      <p:ext uri="{BB962C8B-B14F-4D97-AF65-F5344CB8AC3E}">
        <p14:creationId xmlns:p14="http://schemas.microsoft.com/office/powerpoint/2010/main" val="1838793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Executive</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Informatics competencies should focus on: budgetary, regulatory, safety, security, and privacy policies </a:t>
            </a:r>
          </a:p>
          <a:p>
            <a:pPr>
              <a:buFont typeface="Wingdings" pitchFamily="2" charset="2"/>
              <a:buChar char="q"/>
            </a:pPr>
            <a:r>
              <a:rPr lang="en-US" dirty="0" smtClean="0"/>
              <a:t>Expected to fully understand and articulate goals and benefits of technology implementation</a:t>
            </a:r>
          </a:p>
          <a:p>
            <a:pPr>
              <a:buFont typeface="Wingdings" pitchFamily="2" charset="2"/>
              <a:buChar char="q"/>
            </a:pPr>
            <a:r>
              <a:rPr lang="en-US" dirty="0" smtClean="0"/>
              <a:t>Remain engaged throughout the lifecycle of system selection, implementation, and optimization</a:t>
            </a:r>
            <a:endParaRPr lang="en-US" dirty="0"/>
          </a:p>
        </p:txBody>
      </p:sp>
    </p:spTree>
    <p:extLst>
      <p:ext uri="{BB962C8B-B14F-4D97-AF65-F5344CB8AC3E}">
        <p14:creationId xmlns:p14="http://schemas.microsoft.com/office/powerpoint/2010/main" val="212690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Responsible for developing a culture that is innovative and ready to embrace change</a:t>
            </a:r>
          </a:p>
          <a:p>
            <a:pPr>
              <a:buFont typeface="Wingdings" pitchFamily="2" charset="2"/>
              <a:buChar char="q"/>
            </a:pPr>
            <a:r>
              <a:rPr lang="en-US" dirty="0" smtClean="0"/>
              <a:t>The Magnet Program </a:t>
            </a:r>
          </a:p>
          <a:p>
            <a:pPr>
              <a:buFont typeface="Wingdings" pitchFamily="2" charset="2"/>
              <a:buChar char="q"/>
            </a:pPr>
            <a:r>
              <a:rPr lang="en-US" dirty="0" smtClean="0"/>
              <a:t>TIGER – collected examples of how organizations used HIT to demonstrate aspects of their Magnet journey</a:t>
            </a:r>
            <a:endParaRPr lang="en-US" dirty="0"/>
          </a:p>
        </p:txBody>
      </p:sp>
    </p:spTree>
    <p:extLst>
      <p:ext uri="{BB962C8B-B14F-4D97-AF65-F5344CB8AC3E}">
        <p14:creationId xmlns:p14="http://schemas.microsoft.com/office/powerpoint/2010/main" val="37408957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Recommendations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Develop programs for nurse executive and faculty that emphasizes the value of IT and empowers those to use HIT </a:t>
            </a:r>
          </a:p>
          <a:p>
            <a:pPr>
              <a:buFont typeface="Wingdings" pitchFamily="2" charset="2"/>
              <a:buChar char="q"/>
            </a:pPr>
            <a:r>
              <a:rPr lang="en-US" dirty="0" smtClean="0"/>
              <a:t>Expand and integrate informatics competencies into Nursing Leadership Development Programs</a:t>
            </a:r>
            <a:endParaRPr lang="en-US" dirty="0"/>
          </a:p>
        </p:txBody>
      </p:sp>
    </p:spTree>
    <p:extLst>
      <p:ext uri="{BB962C8B-B14F-4D97-AF65-F5344CB8AC3E}">
        <p14:creationId xmlns:p14="http://schemas.microsoft.com/office/powerpoint/2010/main" val="1171739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Recommendations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Promote sharing of best practices using HIT effectively to improve the delivery of nursing care</a:t>
            </a:r>
          </a:p>
          <a:p>
            <a:pPr>
              <a:buFont typeface="Wingdings" pitchFamily="2" charset="2"/>
              <a:buChar char="q"/>
            </a:pPr>
            <a:r>
              <a:rPr lang="en-US" dirty="0" smtClean="0"/>
              <a:t>Promote alignment with the Magnet Recognition Program as a mechanism to demonstrate nursing excellence in using</a:t>
            </a:r>
            <a:endParaRPr lang="en-US" dirty="0"/>
          </a:p>
        </p:txBody>
      </p:sp>
    </p:spTree>
    <p:extLst>
      <p:ext uri="{BB962C8B-B14F-4D97-AF65-F5344CB8AC3E}">
        <p14:creationId xmlns:p14="http://schemas.microsoft.com/office/powerpoint/2010/main" val="880766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Criteria for Leadership Development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Maintain knowledge of cutting edge practice and for management of clinical teams</a:t>
            </a:r>
          </a:p>
          <a:p>
            <a:pPr>
              <a:buFont typeface="Wingdings" pitchFamily="2" charset="2"/>
              <a:buChar char="q"/>
            </a:pPr>
            <a:r>
              <a:rPr lang="en-US" dirty="0" smtClean="0"/>
              <a:t>Areas of focus: </a:t>
            </a:r>
          </a:p>
          <a:p>
            <a:pPr lvl="1">
              <a:buFont typeface="Wingdings" pitchFamily="2" charset="2"/>
              <a:buChar char="v"/>
            </a:pPr>
            <a:r>
              <a:rPr lang="en-US" dirty="0" smtClean="0"/>
              <a:t>Evidence</a:t>
            </a:r>
          </a:p>
          <a:p>
            <a:pPr lvl="1">
              <a:buFont typeface="Wingdings" pitchFamily="2" charset="2"/>
              <a:buChar char="v"/>
            </a:pPr>
            <a:r>
              <a:rPr lang="en-US" dirty="0" smtClean="0"/>
              <a:t>Content</a:t>
            </a:r>
          </a:p>
          <a:p>
            <a:pPr lvl="1">
              <a:buFont typeface="Wingdings" pitchFamily="2" charset="2"/>
              <a:buChar char="v"/>
            </a:pPr>
            <a:r>
              <a:rPr lang="en-US" dirty="0" smtClean="0"/>
              <a:t>Technology</a:t>
            </a:r>
          </a:p>
          <a:p>
            <a:pPr lvl="1">
              <a:buFont typeface="Wingdings" pitchFamily="2" charset="2"/>
              <a:buChar char="v"/>
            </a:pPr>
            <a:r>
              <a:rPr lang="en-US" dirty="0" smtClean="0"/>
              <a:t>Standards</a:t>
            </a:r>
            <a:endParaRPr lang="en-US" dirty="0"/>
          </a:p>
        </p:txBody>
      </p:sp>
    </p:spTree>
    <p:extLst>
      <p:ext uri="{BB962C8B-B14F-4D97-AF65-F5344CB8AC3E}">
        <p14:creationId xmlns:p14="http://schemas.microsoft.com/office/powerpoint/2010/main" val="3707396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9: Consumer Empowerment &amp; Personal Health Records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33% of adults are confident in their physicians an other HC providers having a complete and accurate picture of their medical history</a:t>
            </a:r>
          </a:p>
          <a:p>
            <a:pPr>
              <a:buFont typeface="Wingdings" pitchFamily="2" charset="2"/>
              <a:buChar char="q"/>
            </a:pPr>
            <a:r>
              <a:rPr lang="en-US" dirty="0" smtClean="0"/>
              <a:t>Need for consumers to take a more active role in their health care</a:t>
            </a:r>
          </a:p>
          <a:p>
            <a:pPr>
              <a:buFont typeface="Wingdings" pitchFamily="2" charset="2"/>
              <a:buChar char="q"/>
            </a:pPr>
            <a:r>
              <a:rPr lang="en-US" dirty="0" smtClean="0"/>
              <a:t>Personal Health Record (PHR)- internet based</a:t>
            </a:r>
          </a:p>
          <a:p>
            <a:endParaRPr lang="en-US" dirty="0"/>
          </a:p>
        </p:txBody>
      </p:sp>
    </p:spTree>
    <p:extLst>
      <p:ext uri="{BB962C8B-B14F-4D97-AF65-F5344CB8AC3E}">
        <p14:creationId xmlns:p14="http://schemas.microsoft.com/office/powerpoint/2010/main" val="3117679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Consumer Empowerment &amp; Personal Health Records</a:t>
            </a:r>
            <a:endParaRPr lang="en-US" dirty="0"/>
          </a:p>
        </p:txBody>
      </p:sp>
      <p:sp>
        <p:nvSpPr>
          <p:cNvPr id="3" name="Content Placeholder 2"/>
          <p:cNvSpPr>
            <a:spLocks noGrp="1"/>
          </p:cNvSpPr>
          <p:nvPr>
            <p:ph idx="1"/>
          </p:nvPr>
        </p:nvSpPr>
        <p:spPr>
          <a:xfrm>
            <a:off x="304800" y="1524000"/>
            <a:ext cx="8686800" cy="4525963"/>
          </a:xfrm>
        </p:spPr>
        <p:txBody>
          <a:bodyPr>
            <a:normAutofit/>
          </a:bodyPr>
          <a:lstStyle/>
          <a:p>
            <a:pPr>
              <a:buFont typeface="Wingdings" pitchFamily="2" charset="2"/>
              <a:buChar char="q"/>
            </a:pPr>
            <a:r>
              <a:rPr lang="en-US" dirty="0" smtClean="0"/>
              <a:t>PHR: promotes patient empowerment and supports the patient’s engagement in their own health care</a:t>
            </a:r>
          </a:p>
          <a:p>
            <a:pPr>
              <a:buFont typeface="Wingdings" pitchFamily="2" charset="2"/>
              <a:buChar char="q"/>
            </a:pPr>
            <a:r>
              <a:rPr lang="en-US" dirty="0" smtClean="0"/>
              <a:t>Nurses obligated to become families with the technology</a:t>
            </a:r>
          </a:p>
          <a:p>
            <a:pPr>
              <a:buFont typeface="Wingdings" pitchFamily="2" charset="2"/>
              <a:buChar char="q"/>
            </a:pPr>
            <a:r>
              <a:rPr lang="en-US" dirty="0" smtClean="0"/>
              <a:t>Objective of TIGER: make information available to nurses about PHRs and to encourage inclusion of this content to nursing curricula </a:t>
            </a:r>
            <a:endParaRPr lang="en-US" dirty="0"/>
          </a:p>
        </p:txBody>
      </p:sp>
    </p:spTree>
    <p:extLst>
      <p:ext uri="{BB962C8B-B14F-4D97-AF65-F5344CB8AC3E}">
        <p14:creationId xmlns:p14="http://schemas.microsoft.com/office/powerpoint/2010/main" val="206208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Consumer Empowerment &amp; Personal Health Records</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dirty="0" smtClean="0"/>
              <a:t>Ways nurses can impact the adoption and use of consumer empowerment strategies</a:t>
            </a:r>
          </a:p>
          <a:p>
            <a:pPr>
              <a:buFont typeface="Wingdings" pitchFamily="2" charset="2"/>
              <a:buChar char="q"/>
            </a:pPr>
            <a:r>
              <a:rPr lang="en-US" dirty="0" smtClean="0"/>
              <a:t>PHRs: easy to use and accessible to consumers</a:t>
            </a:r>
          </a:p>
          <a:p>
            <a:pPr lvl="1">
              <a:buFont typeface="Wingdings" pitchFamily="2" charset="2"/>
              <a:buChar char="v"/>
            </a:pPr>
            <a:r>
              <a:rPr lang="en-US" dirty="0" smtClean="0"/>
              <a:t>Developed an inventory of usability principles for patient-focused applications</a:t>
            </a:r>
            <a:endParaRPr lang="en-US" dirty="0"/>
          </a:p>
          <a:p>
            <a:pPr>
              <a:buFont typeface="Wingdings" pitchFamily="2" charset="2"/>
              <a:buChar char="q"/>
            </a:pPr>
            <a:r>
              <a:rPr lang="en-US" dirty="0" smtClean="0"/>
              <a:t>Barrier of PHRs: lack of interoperability with other systems</a:t>
            </a:r>
          </a:p>
          <a:p>
            <a:pPr lvl="1">
              <a:buFont typeface="Wingdings" pitchFamily="2" charset="2"/>
              <a:buChar char="v"/>
            </a:pPr>
            <a:r>
              <a:rPr lang="en-US" dirty="0" smtClean="0"/>
              <a:t>National Health IT activities have focused on identifying and supporting the adoption of standards for PHRs</a:t>
            </a:r>
          </a:p>
        </p:txBody>
      </p:sp>
    </p:spTree>
    <p:extLst>
      <p:ext uri="{BB962C8B-B14F-4D97-AF65-F5344CB8AC3E}">
        <p14:creationId xmlns:p14="http://schemas.microsoft.com/office/powerpoint/2010/main" val="1035402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Consumer Empowerment &amp; Personal Health Records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President Obama supports greater use of technology in healthcare</a:t>
            </a:r>
          </a:p>
          <a:p>
            <a:pPr lvl="1">
              <a:buFont typeface="Wingdings" pitchFamily="2" charset="2"/>
              <a:buChar char="v"/>
            </a:pPr>
            <a:r>
              <a:rPr lang="en-US" dirty="0" smtClean="0"/>
              <a:t>Included significant funds in the economic stimulus package to increase adoption of PHRs</a:t>
            </a:r>
          </a:p>
          <a:p>
            <a:pPr>
              <a:buFont typeface="Wingdings" pitchFamily="2" charset="2"/>
              <a:buChar char="q"/>
            </a:pPr>
            <a:r>
              <a:rPr lang="en-US" dirty="0" smtClean="0"/>
              <a:t>High prospect of achieving PHRs that are complete, accessible, interoperable, and secure</a:t>
            </a:r>
            <a:endParaRPr lang="en-US" dirty="0"/>
          </a:p>
        </p:txBody>
      </p:sp>
    </p:spTree>
    <p:extLst>
      <p:ext uri="{BB962C8B-B14F-4D97-AF65-F5344CB8AC3E}">
        <p14:creationId xmlns:p14="http://schemas.microsoft.com/office/powerpoint/2010/main" val="3870531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33400" y="609600"/>
            <a:ext cx="7924800" cy="2286000"/>
          </a:xfrm>
          <a:prstGeom prst="rect">
            <a:avLst/>
          </a:prstGeom>
          <a:noFill/>
          <a:ln w="9525">
            <a:noFill/>
            <a:miter lim="800000"/>
            <a:headEnd/>
            <a:tailEnd/>
          </a:ln>
          <a:effectLst/>
        </p:spPr>
        <p:txBody>
          <a:bodyPr>
            <a:spAutoFit/>
          </a:bodyPr>
          <a:lstStyle/>
          <a:p>
            <a:pPr algn="ctr"/>
            <a:r>
              <a:rPr lang="en-US" sz="2000" b="1" dirty="0">
                <a:latin typeface="Verdana" pitchFamily="34" charset="0"/>
                <a:cs typeface="Times New Roman" pitchFamily="18" charset="0"/>
              </a:rPr>
              <a:t>Reducing Medication Errors with Electronic Medical Records and Bar Coding Technology</a:t>
            </a:r>
          </a:p>
          <a:p>
            <a:pPr algn="ctr" eaLnBrk="0" hangingPunct="0"/>
            <a:r>
              <a:rPr lang="en-US" sz="2000" b="1" dirty="0">
                <a:latin typeface="Verdana" pitchFamily="34" charset="0"/>
                <a:cs typeface="Times New Roman" pitchFamily="18" charset="0"/>
              </a:rPr>
              <a:t> </a:t>
            </a:r>
          </a:p>
          <a:p>
            <a:pPr algn="ctr" eaLnBrk="0" hangingPunct="0"/>
            <a:r>
              <a:rPr lang="en-US" sz="1200" dirty="0">
                <a:cs typeface="Times New Roman" pitchFamily="18" charset="0"/>
              </a:rPr>
              <a:t> </a:t>
            </a:r>
          </a:p>
          <a:p>
            <a:pPr algn="ctr" eaLnBrk="0" hangingPunct="0"/>
            <a:r>
              <a:rPr lang="en-US" sz="1200" dirty="0">
                <a:cs typeface="Times New Roman" pitchFamily="18" charset="0"/>
              </a:rPr>
              <a:t>  </a:t>
            </a:r>
          </a:p>
          <a:p>
            <a:pPr algn="ctr" eaLnBrk="0" hangingPunct="0"/>
            <a:r>
              <a:rPr lang="en-US" sz="2000" b="1" dirty="0">
                <a:solidFill>
                  <a:srgbClr val="0000FF"/>
                </a:solidFill>
                <a:cs typeface="Times New Roman" pitchFamily="18" charset="0"/>
                <a:hlinkClick r:id="rId3"/>
              </a:rPr>
              <a:t>Bar Coding Video</a:t>
            </a:r>
            <a:endParaRPr lang="en-US" sz="2000" b="1" dirty="0">
              <a:solidFill>
                <a:srgbClr val="0000FF"/>
              </a:solidFill>
              <a:cs typeface="Times New Roman" pitchFamily="18" charset="0"/>
            </a:endParaRPr>
          </a:p>
          <a:p>
            <a:pPr algn="ctr" eaLnBrk="0" hangingPunct="0"/>
            <a:r>
              <a:rPr lang="en-US" sz="2000" dirty="0">
                <a:solidFill>
                  <a:srgbClr val="0000FF"/>
                </a:solidFill>
                <a:cs typeface="Times New Roman" pitchFamily="18" charset="0"/>
              </a:rPr>
              <a:t> </a:t>
            </a:r>
          </a:p>
          <a:p>
            <a:pPr algn="ctr" eaLnBrk="0" hangingPunct="0"/>
            <a:endParaRPr lang="en-US" sz="2000" dirty="0">
              <a:solidFill>
                <a:srgbClr val="0000FF"/>
              </a:solidFill>
            </a:endParaRPr>
          </a:p>
        </p:txBody>
      </p:sp>
      <p:pic>
        <p:nvPicPr>
          <p:cNvPr id="2051" name="Picture 3" descr="C:\Documents and Settings\Kathy\My Documents\My Pictures\barcode-medicine.jpg"/>
          <p:cNvPicPr>
            <a:picLocks noChangeAspect="1" noChangeArrowheads="1"/>
          </p:cNvPicPr>
          <p:nvPr/>
        </p:nvPicPr>
        <p:blipFill>
          <a:blip r:embed="rId4" cstate="print"/>
          <a:srcRect/>
          <a:stretch>
            <a:fillRect/>
          </a:stretch>
        </p:blipFill>
        <p:spPr bwMode="auto">
          <a:xfrm>
            <a:off x="2895600" y="3048000"/>
            <a:ext cx="3429000" cy="2571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Background</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3600" dirty="0" smtClean="0"/>
              <a:t>2004: President Bush supported adoption of electronic health records</a:t>
            </a:r>
          </a:p>
          <a:p>
            <a:pPr>
              <a:buFont typeface="Wingdings" pitchFamily="2" charset="2"/>
              <a:buChar char="q"/>
            </a:pPr>
            <a:r>
              <a:rPr lang="en-US" sz="3600" dirty="0" smtClean="0"/>
              <a:t>2005: Small group of nursing leaders and advocates met and resolved to strengthen the voice of the nursing profession in the transformation of healthcare for 21</a:t>
            </a:r>
            <a:r>
              <a:rPr lang="en-US" sz="3600" baseline="30000" dirty="0" smtClean="0"/>
              <a:t>st</a:t>
            </a:r>
            <a:r>
              <a:rPr lang="en-US" sz="3600" dirty="0" smtClean="0"/>
              <a:t> century</a:t>
            </a:r>
          </a:p>
          <a:p>
            <a:pPr>
              <a:buFont typeface="Wingdings" pitchFamily="2" charset="2"/>
              <a:buChar char="q"/>
            </a:pPr>
            <a:r>
              <a:rPr lang="en-US" sz="3600" dirty="0" smtClean="0"/>
              <a:t>Organized TIGER Initiative (2005)</a:t>
            </a:r>
            <a:endParaRPr lang="en-US" sz="3600" dirty="0"/>
          </a:p>
        </p:txBody>
      </p:sp>
    </p:spTree>
    <p:extLst>
      <p:ext uri="{BB962C8B-B14F-4D97-AF65-F5344CB8AC3E}">
        <p14:creationId xmlns:p14="http://schemas.microsoft.com/office/powerpoint/2010/main" val="3016692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43000" y="914400"/>
            <a:ext cx="6477000" cy="3573463"/>
          </a:xfrm>
          <a:prstGeom prst="rect">
            <a:avLst/>
          </a:prstGeom>
          <a:noFill/>
          <a:ln w="9525">
            <a:noFill/>
            <a:miter lim="800000"/>
            <a:headEnd/>
            <a:tailEnd/>
          </a:ln>
          <a:effectLst/>
        </p:spPr>
        <p:txBody>
          <a:bodyPr>
            <a:spAutoFit/>
          </a:bodyPr>
          <a:lstStyle/>
          <a:p>
            <a:r>
              <a:rPr lang="en-US" sz="1600">
                <a:cs typeface="Times New Roman" pitchFamily="18" charset="0"/>
              </a:rPr>
              <a:t>While caring for a premature neonate the nurse administers many intravenous medications throughout her shift, including heparin 10 units/mL. The adult dose of heparin 10,000 units/mL is in similar packaging and labeling. The two very different doses of medication are easily confused due to similar labeling and packaging. To prevent medication errors we observes the 5 Rights of Medication administration: checking:</a:t>
            </a:r>
          </a:p>
          <a:p>
            <a:pPr eaLnBrk="0" hangingPunct="0"/>
            <a:r>
              <a:rPr lang="en-US" sz="1600">
                <a:cs typeface="Times New Roman" pitchFamily="18" charset="0"/>
              </a:rPr>
              <a:t> </a:t>
            </a:r>
          </a:p>
          <a:p>
            <a:pPr eaLnBrk="0" hangingPunct="0"/>
            <a:r>
              <a:rPr lang="en-US" sz="1600">
                <a:cs typeface="Times New Roman" pitchFamily="18" charset="0"/>
              </a:rPr>
              <a:t>	Right Patient</a:t>
            </a:r>
          </a:p>
          <a:p>
            <a:pPr eaLnBrk="0" hangingPunct="0"/>
            <a:r>
              <a:rPr lang="en-US" sz="1600">
                <a:cs typeface="Times New Roman" pitchFamily="18" charset="0"/>
              </a:rPr>
              <a:t>	Right Medication</a:t>
            </a:r>
          </a:p>
          <a:p>
            <a:pPr eaLnBrk="0" hangingPunct="0"/>
            <a:r>
              <a:rPr lang="en-US" sz="1600">
                <a:cs typeface="Times New Roman" pitchFamily="18" charset="0"/>
              </a:rPr>
              <a:t>	Right Dose </a:t>
            </a:r>
          </a:p>
          <a:p>
            <a:pPr eaLnBrk="0" hangingPunct="0"/>
            <a:r>
              <a:rPr lang="en-US" sz="1600">
                <a:cs typeface="Times New Roman" pitchFamily="18" charset="0"/>
              </a:rPr>
              <a:t>	Right Route</a:t>
            </a:r>
          </a:p>
          <a:p>
            <a:pPr eaLnBrk="0" hangingPunct="0"/>
            <a:r>
              <a:rPr lang="en-US" sz="1600">
                <a:cs typeface="Times New Roman" pitchFamily="18" charset="0"/>
              </a:rPr>
              <a:t>	Right Time</a:t>
            </a:r>
          </a:p>
          <a:p>
            <a:pPr eaLnBrk="0" hangingPunct="0"/>
            <a:r>
              <a:rPr lang="en-US" sz="1200">
                <a:cs typeface="Times New Roman" pitchFamily="18" charset="0"/>
              </a:rPr>
              <a:t> </a:t>
            </a:r>
          </a:p>
          <a:p>
            <a:pPr eaLnBrk="0" hangingPunct="0"/>
            <a:endParaRPr lang="en-US"/>
          </a:p>
        </p:txBody>
      </p:sp>
      <p:pic>
        <p:nvPicPr>
          <p:cNvPr id="5123" name="Picture 3" descr="C:\Documents and Settings\Kathy\My Documents\My Pictures\newadmin2.gif"/>
          <p:cNvPicPr>
            <a:picLocks noChangeAspect="1" noChangeArrowheads="1"/>
          </p:cNvPicPr>
          <p:nvPr/>
        </p:nvPicPr>
        <p:blipFill>
          <a:blip r:embed="rId2" cstate="print"/>
          <a:srcRect/>
          <a:stretch>
            <a:fillRect/>
          </a:stretch>
        </p:blipFill>
        <p:spPr bwMode="auto">
          <a:xfrm>
            <a:off x="4419600" y="3048000"/>
            <a:ext cx="2571750" cy="3429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00200" y="457200"/>
            <a:ext cx="6858000" cy="1616075"/>
          </a:xfrm>
          <a:prstGeom prst="rect">
            <a:avLst/>
          </a:prstGeom>
          <a:noFill/>
          <a:ln w="9525">
            <a:noFill/>
            <a:miter lim="800000"/>
            <a:headEnd/>
            <a:tailEnd/>
          </a:ln>
          <a:effectLst/>
        </p:spPr>
        <p:txBody>
          <a:bodyPr>
            <a:spAutoFit/>
          </a:bodyPr>
          <a:lstStyle/>
          <a:p>
            <a:r>
              <a:rPr lang="en-US" sz="2000">
                <a:cs typeface="Times New Roman" pitchFamily="18" charset="0"/>
              </a:rPr>
              <a:t>But, to err is human. We increase patient safety and lessen the risk of medication error with preventative strategies, such as electronic medical records, medication bar coding, unit dose labeling and smart (programmed pumps).</a:t>
            </a:r>
          </a:p>
          <a:p>
            <a:pPr eaLnBrk="0" hangingPunct="0"/>
            <a:endParaRPr lang="en-US" sz="2000"/>
          </a:p>
        </p:txBody>
      </p:sp>
      <p:pic>
        <p:nvPicPr>
          <p:cNvPr id="6147" name="Picture 3" descr="C:\Documents and Settings\Kathy\My Documents\My Pictures\mederror.jpg"/>
          <p:cNvPicPr>
            <a:picLocks noChangeAspect="1" noChangeArrowheads="1"/>
          </p:cNvPicPr>
          <p:nvPr/>
        </p:nvPicPr>
        <p:blipFill>
          <a:blip r:embed="rId2" cstate="print"/>
          <a:srcRect/>
          <a:stretch>
            <a:fillRect/>
          </a:stretch>
        </p:blipFill>
        <p:spPr bwMode="auto">
          <a:xfrm>
            <a:off x="533400" y="2209800"/>
            <a:ext cx="2244725" cy="2362200"/>
          </a:xfrm>
          <a:prstGeom prst="rect">
            <a:avLst/>
          </a:prstGeom>
          <a:noFill/>
        </p:spPr>
      </p:pic>
      <p:pic>
        <p:nvPicPr>
          <p:cNvPr id="6148" name="Picture 4" descr="C:\Documents and Settings\Kathy\My Documents\My Pictures\alaris.jpg"/>
          <p:cNvPicPr>
            <a:picLocks noChangeAspect="1" noChangeArrowheads="1"/>
          </p:cNvPicPr>
          <p:nvPr/>
        </p:nvPicPr>
        <p:blipFill>
          <a:blip r:embed="rId3" cstate="print"/>
          <a:srcRect/>
          <a:stretch>
            <a:fillRect/>
          </a:stretch>
        </p:blipFill>
        <p:spPr bwMode="auto">
          <a:xfrm>
            <a:off x="3962400" y="3352800"/>
            <a:ext cx="3438525" cy="262096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38200" y="1295400"/>
            <a:ext cx="2590800" cy="4248150"/>
          </a:xfrm>
          <a:prstGeom prst="rect">
            <a:avLst/>
          </a:prstGeom>
          <a:noFill/>
          <a:ln w="9525">
            <a:noFill/>
            <a:miter lim="800000"/>
            <a:headEnd/>
            <a:tailEnd/>
          </a:ln>
          <a:effectLst/>
        </p:spPr>
        <p:txBody>
          <a:bodyPr>
            <a:spAutoFit/>
          </a:bodyPr>
          <a:lstStyle/>
          <a:p>
            <a:r>
              <a:rPr lang="en-US" sz="1600">
                <a:cs typeface="Times New Roman" pitchFamily="18" charset="0"/>
              </a:rPr>
              <a:t>Discussion Points</a:t>
            </a:r>
          </a:p>
          <a:p>
            <a:endParaRPr lang="en-US" sz="1600">
              <a:cs typeface="Times New Roman" pitchFamily="18" charset="0"/>
            </a:endParaRPr>
          </a:p>
          <a:p>
            <a:r>
              <a:rPr lang="en-US" sz="1600">
                <a:cs typeface="Times New Roman" pitchFamily="18" charset="0"/>
              </a:rPr>
              <a:t>Informatics Competencies</a:t>
            </a:r>
          </a:p>
          <a:p>
            <a:r>
              <a:rPr lang="en-US" sz="1600">
                <a:cs typeface="Times New Roman" pitchFamily="18" charset="0"/>
              </a:rPr>
              <a:t>Review</a:t>
            </a:r>
          </a:p>
          <a:p>
            <a:pPr eaLnBrk="0" hangingPunct="0"/>
            <a:endParaRPr lang="en-US" sz="1600">
              <a:cs typeface="Times New Roman" pitchFamily="18" charset="0"/>
            </a:endParaRPr>
          </a:p>
          <a:p>
            <a:pPr eaLnBrk="0" hangingPunct="0"/>
            <a:r>
              <a:rPr lang="en-US" sz="1600">
                <a:cs typeface="Times New Roman" pitchFamily="18" charset="0"/>
              </a:rPr>
              <a:t>The Informatics Competencies as outlined in the TIGER initiatives is a plan for “all practicing nurse and students to have the necessary skills to practice nursing in the high-technology environment emerging in all avenues of healthcare.” (Hebda and Calderone, 2010)</a:t>
            </a:r>
          </a:p>
          <a:p>
            <a:pPr eaLnBrk="0" hangingPunct="0"/>
            <a:endParaRPr lang="en-US" sz="1600"/>
          </a:p>
        </p:txBody>
      </p:sp>
      <p:pic>
        <p:nvPicPr>
          <p:cNvPr id="7171" name="Picture 3" descr="C:\Documents and Settings\Kathy\My Documents\My Pictures\3_tiger_cover.jpg"/>
          <p:cNvPicPr>
            <a:picLocks noChangeAspect="1" noChangeArrowheads="1"/>
          </p:cNvPicPr>
          <p:nvPr/>
        </p:nvPicPr>
        <p:blipFill>
          <a:blip r:embed="rId2" cstate="print"/>
          <a:srcRect/>
          <a:stretch>
            <a:fillRect/>
          </a:stretch>
        </p:blipFill>
        <p:spPr bwMode="auto">
          <a:xfrm>
            <a:off x="3810000" y="609600"/>
            <a:ext cx="4186238" cy="56388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600200" y="1371600"/>
            <a:ext cx="2971800" cy="3514725"/>
          </a:xfrm>
          <a:prstGeom prst="rect">
            <a:avLst/>
          </a:prstGeom>
          <a:noFill/>
          <a:ln w="9525">
            <a:noFill/>
            <a:miter lim="800000"/>
            <a:headEnd/>
            <a:tailEnd/>
          </a:ln>
          <a:effectLst/>
        </p:spPr>
        <p:txBody>
          <a:bodyPr>
            <a:spAutoFit/>
          </a:bodyPr>
          <a:lstStyle/>
          <a:p>
            <a:r>
              <a:rPr lang="en-US" sz="1600">
                <a:cs typeface="Times New Roman" pitchFamily="18" charset="0"/>
              </a:rPr>
              <a:t>For All Nurses</a:t>
            </a:r>
          </a:p>
          <a:p>
            <a:endParaRPr lang="en-US" sz="1600">
              <a:cs typeface="Times New Roman" pitchFamily="18" charset="0"/>
            </a:endParaRPr>
          </a:p>
          <a:p>
            <a:pPr eaLnBrk="0" hangingPunct="0"/>
            <a:r>
              <a:rPr lang="en-US" sz="1600">
                <a:cs typeface="Times New Roman" pitchFamily="18" charset="0"/>
              </a:rPr>
              <a:t>Entry and retrieval of data in electronic medical records</a:t>
            </a:r>
          </a:p>
          <a:p>
            <a:pPr eaLnBrk="0" hangingPunct="0"/>
            <a:endParaRPr lang="en-US" sz="1600">
              <a:cs typeface="Times New Roman" pitchFamily="18" charset="0"/>
            </a:endParaRPr>
          </a:p>
          <a:p>
            <a:pPr eaLnBrk="0" hangingPunct="0"/>
            <a:r>
              <a:rPr lang="en-US" sz="1600">
                <a:cs typeface="Times New Roman" pitchFamily="18" charset="0"/>
              </a:rPr>
              <a:t>Analyze and interpret information as part of care plan</a:t>
            </a:r>
          </a:p>
          <a:p>
            <a:pPr eaLnBrk="0" hangingPunct="0"/>
            <a:endParaRPr lang="en-US" sz="1600">
              <a:cs typeface="Times New Roman" pitchFamily="18" charset="0"/>
            </a:endParaRPr>
          </a:p>
          <a:p>
            <a:pPr eaLnBrk="0" hangingPunct="0"/>
            <a:r>
              <a:rPr lang="en-US" sz="1600">
                <a:cs typeface="Times New Roman" pitchFamily="18" charset="0"/>
              </a:rPr>
              <a:t>Use informatics applications designed for nursing practice</a:t>
            </a:r>
          </a:p>
          <a:p>
            <a:pPr eaLnBrk="0" hangingPunct="0"/>
            <a:endParaRPr lang="en-US" sz="1600">
              <a:cs typeface="Times New Roman" pitchFamily="18" charset="0"/>
            </a:endParaRPr>
          </a:p>
          <a:p>
            <a:pPr eaLnBrk="0" hangingPunct="0"/>
            <a:r>
              <a:rPr lang="en-US" sz="1600">
                <a:cs typeface="Times New Roman" pitchFamily="18" charset="0"/>
              </a:rPr>
              <a:t>Implement policies relevant to best practice</a:t>
            </a:r>
          </a:p>
          <a:p>
            <a:pPr eaLnBrk="0" hangingPunct="0"/>
            <a:endParaRPr lang="en-US" sz="1600"/>
          </a:p>
        </p:txBody>
      </p:sp>
      <p:pic>
        <p:nvPicPr>
          <p:cNvPr id="8195" name="Picture 3" descr="C:\Documents and Settings\Kathy\My Documents\My Pictures\keyboard.jpg"/>
          <p:cNvPicPr>
            <a:picLocks noChangeAspect="1" noChangeArrowheads="1"/>
          </p:cNvPicPr>
          <p:nvPr/>
        </p:nvPicPr>
        <p:blipFill>
          <a:blip r:embed="rId2" cstate="print"/>
          <a:srcRect/>
          <a:stretch>
            <a:fillRect/>
          </a:stretch>
        </p:blipFill>
        <p:spPr bwMode="auto">
          <a:xfrm>
            <a:off x="4876800" y="1295400"/>
            <a:ext cx="2998788" cy="403225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990600"/>
            <a:ext cx="2819400" cy="4248150"/>
          </a:xfrm>
          <a:prstGeom prst="rect">
            <a:avLst/>
          </a:prstGeom>
          <a:noFill/>
          <a:ln w="9525">
            <a:noFill/>
            <a:miter lim="800000"/>
            <a:headEnd/>
            <a:tailEnd/>
          </a:ln>
          <a:effectLst/>
        </p:spPr>
        <p:txBody>
          <a:bodyPr>
            <a:spAutoFit/>
          </a:bodyPr>
          <a:lstStyle/>
          <a:p>
            <a:r>
              <a:rPr lang="en-US" sz="1600">
                <a:cs typeface="Times New Roman" pitchFamily="18" charset="0"/>
              </a:rPr>
              <a:t>For Students and Beginning Nurses</a:t>
            </a:r>
          </a:p>
          <a:p>
            <a:pPr eaLnBrk="0" hangingPunct="0"/>
            <a:r>
              <a:rPr lang="en-US" sz="1600">
                <a:cs typeface="Times New Roman" pitchFamily="18" charset="0"/>
              </a:rPr>
              <a:t> </a:t>
            </a:r>
          </a:p>
          <a:p>
            <a:pPr eaLnBrk="0" hangingPunct="0"/>
            <a:r>
              <a:rPr lang="en-US" sz="1600">
                <a:cs typeface="Times New Roman" pitchFamily="18" charset="0"/>
              </a:rPr>
              <a:t>Basic computer literacy and desktop applications such as e-mail</a:t>
            </a:r>
          </a:p>
          <a:p>
            <a:pPr eaLnBrk="0" hangingPunct="0"/>
            <a:endParaRPr lang="en-US" sz="1600">
              <a:cs typeface="Times New Roman" pitchFamily="18" charset="0"/>
            </a:endParaRPr>
          </a:p>
          <a:p>
            <a:pPr eaLnBrk="0" hangingPunct="0"/>
            <a:r>
              <a:rPr lang="en-US" sz="1600">
                <a:cs typeface="Times New Roman" pitchFamily="18" charset="0"/>
              </a:rPr>
              <a:t>Access data and document using computerized patient records</a:t>
            </a:r>
          </a:p>
          <a:p>
            <a:pPr eaLnBrk="0" hangingPunct="0"/>
            <a:endParaRPr lang="en-US" sz="1600">
              <a:cs typeface="Times New Roman" pitchFamily="18" charset="0"/>
            </a:endParaRPr>
          </a:p>
          <a:p>
            <a:pPr eaLnBrk="0" hangingPunct="0"/>
            <a:r>
              <a:rPr lang="en-US" sz="1600">
                <a:cs typeface="Times New Roman" pitchFamily="18" charset="0"/>
              </a:rPr>
              <a:t>Access and apply evidenced based practice </a:t>
            </a:r>
          </a:p>
          <a:p>
            <a:pPr eaLnBrk="0" hangingPunct="0"/>
            <a:endParaRPr lang="en-US" sz="1600">
              <a:cs typeface="Times New Roman" pitchFamily="18" charset="0"/>
            </a:endParaRPr>
          </a:p>
          <a:p>
            <a:pPr eaLnBrk="0" hangingPunct="0"/>
            <a:r>
              <a:rPr lang="en-US" sz="1600">
                <a:cs typeface="Times New Roman" pitchFamily="18" charset="0"/>
              </a:rPr>
              <a:t>Support patient safety using information technology</a:t>
            </a:r>
          </a:p>
          <a:p>
            <a:pPr eaLnBrk="0" hangingPunct="0"/>
            <a:endParaRPr lang="en-US" sz="1600"/>
          </a:p>
        </p:txBody>
      </p:sp>
      <p:pic>
        <p:nvPicPr>
          <p:cNvPr id="9219" name="Picture 3" descr="C:\Documents and Settings\Kathy\My Documents\My Pictures\PSAW_2011_Logo_-_10_21_10__71996_zoom.jpg"/>
          <p:cNvPicPr>
            <a:picLocks noChangeAspect="1" noChangeArrowheads="1"/>
          </p:cNvPicPr>
          <p:nvPr/>
        </p:nvPicPr>
        <p:blipFill>
          <a:blip r:embed="rId2" cstate="print"/>
          <a:srcRect/>
          <a:stretch>
            <a:fillRect/>
          </a:stretch>
        </p:blipFill>
        <p:spPr bwMode="auto">
          <a:xfrm>
            <a:off x="3962400" y="457200"/>
            <a:ext cx="4741863" cy="51054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600200" y="381000"/>
            <a:ext cx="6019800" cy="3941763"/>
          </a:xfrm>
          <a:prstGeom prst="rect">
            <a:avLst/>
          </a:prstGeom>
          <a:noFill/>
          <a:ln w="9525">
            <a:noFill/>
            <a:miter lim="800000"/>
            <a:headEnd/>
            <a:tailEnd/>
          </a:ln>
          <a:effectLst/>
        </p:spPr>
        <p:txBody>
          <a:bodyPr>
            <a:spAutoFit/>
          </a:bodyPr>
          <a:lstStyle/>
          <a:p>
            <a:r>
              <a:rPr lang="en-US" sz="1200">
                <a:cs typeface="Times New Roman" pitchFamily="18" charset="0"/>
              </a:rPr>
              <a:t> </a:t>
            </a:r>
          </a:p>
          <a:p>
            <a:pPr eaLnBrk="0" hangingPunct="0"/>
            <a:r>
              <a:rPr lang="en-US" sz="1600">
                <a:cs typeface="Times New Roman" pitchFamily="18" charset="0"/>
              </a:rPr>
              <a:t>For Experienced Nurses</a:t>
            </a:r>
          </a:p>
          <a:p>
            <a:pPr eaLnBrk="0" hangingPunct="0"/>
            <a:r>
              <a:rPr lang="en-US" sz="1600">
                <a:cs typeface="Times New Roman" pitchFamily="18" charset="0"/>
              </a:rPr>
              <a:t> </a:t>
            </a:r>
          </a:p>
          <a:p>
            <a:pPr eaLnBrk="0" hangingPunct="0"/>
            <a:r>
              <a:rPr lang="en-US" sz="1600">
                <a:cs typeface="Times New Roman" pitchFamily="18" charset="0"/>
              </a:rPr>
              <a:t>Build upon informatics knowledge gained</a:t>
            </a:r>
          </a:p>
          <a:p>
            <a:pPr eaLnBrk="0" hangingPunct="0"/>
            <a:endParaRPr lang="en-US" sz="1600">
              <a:cs typeface="Times New Roman" pitchFamily="18" charset="0"/>
            </a:endParaRPr>
          </a:p>
          <a:p>
            <a:pPr eaLnBrk="0" hangingPunct="0"/>
            <a:r>
              <a:rPr lang="en-US" sz="1600">
                <a:cs typeface="Times New Roman" pitchFamily="18" charset="0"/>
              </a:rPr>
              <a:t>Become content expert in system designs</a:t>
            </a:r>
          </a:p>
          <a:p>
            <a:pPr eaLnBrk="0" hangingPunct="0"/>
            <a:endParaRPr lang="en-US" sz="1600">
              <a:cs typeface="Times New Roman" pitchFamily="18" charset="0"/>
            </a:endParaRPr>
          </a:p>
          <a:p>
            <a:pPr eaLnBrk="0" hangingPunct="0"/>
            <a:r>
              <a:rPr lang="en-US" sz="1600">
                <a:cs typeface="Times New Roman" pitchFamily="18" charset="0"/>
              </a:rPr>
              <a:t>Appreciate relationships among data patterns</a:t>
            </a:r>
          </a:p>
          <a:p>
            <a:pPr eaLnBrk="0" hangingPunct="0"/>
            <a:endParaRPr lang="en-US" sz="1600">
              <a:cs typeface="Times New Roman" pitchFamily="18" charset="0"/>
            </a:endParaRPr>
          </a:p>
          <a:p>
            <a:pPr eaLnBrk="0" hangingPunct="0"/>
            <a:r>
              <a:rPr lang="en-US" sz="1600">
                <a:cs typeface="Times New Roman" pitchFamily="18" charset="0"/>
              </a:rPr>
              <a:t>Exercise clinical judgment based on observed data trends</a:t>
            </a:r>
          </a:p>
          <a:p>
            <a:pPr eaLnBrk="0" hangingPunct="0"/>
            <a:endParaRPr lang="en-US" sz="1600">
              <a:cs typeface="Times New Roman" pitchFamily="18" charset="0"/>
            </a:endParaRPr>
          </a:p>
          <a:p>
            <a:pPr eaLnBrk="0" hangingPunct="0"/>
            <a:r>
              <a:rPr lang="en-US" sz="1600">
                <a:cs typeface="Times New Roman" pitchFamily="18" charset="0"/>
              </a:rPr>
              <a:t>Safeguard access to patient data</a:t>
            </a:r>
          </a:p>
          <a:p>
            <a:pPr eaLnBrk="0" hangingPunct="0"/>
            <a:endParaRPr lang="en-US" sz="1600">
              <a:cs typeface="Times New Roman" pitchFamily="18" charset="0"/>
            </a:endParaRPr>
          </a:p>
          <a:p>
            <a:pPr eaLnBrk="0" hangingPunct="0"/>
            <a:r>
              <a:rPr lang="en-US" sz="1600">
                <a:cs typeface="Times New Roman" pitchFamily="18" charset="0"/>
              </a:rPr>
              <a:t>Work toward improving information management and communication</a:t>
            </a:r>
          </a:p>
          <a:p>
            <a:pPr eaLnBrk="0" hangingPunct="0"/>
            <a:r>
              <a:rPr lang="en-US" sz="1600">
                <a:cs typeface="Times New Roman" pitchFamily="18" charset="0"/>
              </a:rPr>
              <a:t> </a:t>
            </a:r>
          </a:p>
          <a:p>
            <a:pPr eaLnBrk="0" hangingPunct="0"/>
            <a:endParaRPr lang="en-US" sz="1600"/>
          </a:p>
        </p:txBody>
      </p:sp>
      <p:pic>
        <p:nvPicPr>
          <p:cNvPr id="10243" name="Picture 3" descr="C:\Documents and Settings\Kathy\My Documents\My Pictures\nursecomputer.jpg"/>
          <p:cNvPicPr>
            <a:picLocks noChangeAspect="1" noChangeArrowheads="1"/>
          </p:cNvPicPr>
          <p:nvPr/>
        </p:nvPicPr>
        <p:blipFill>
          <a:blip r:embed="rId2" cstate="print"/>
          <a:srcRect/>
          <a:stretch>
            <a:fillRect/>
          </a:stretch>
        </p:blipFill>
        <p:spPr bwMode="auto">
          <a:xfrm>
            <a:off x="2743200" y="4114800"/>
            <a:ext cx="3314700" cy="21971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838200"/>
            <a:ext cx="8153400" cy="5539978"/>
          </a:xfrm>
          <a:prstGeom prst="rect">
            <a:avLst/>
          </a:prstGeom>
          <a:noFill/>
          <a:ln w="9525">
            <a:noFill/>
            <a:miter lim="800000"/>
            <a:headEnd/>
            <a:tailEnd/>
          </a:ln>
          <a:effectLst/>
        </p:spPr>
        <p:txBody>
          <a:bodyPr wrap="square">
            <a:spAutoFit/>
          </a:bodyPr>
          <a:lstStyle/>
          <a:p>
            <a:r>
              <a:rPr lang="en-US" dirty="0">
                <a:cs typeface="Times New Roman" pitchFamily="18" charset="0"/>
              </a:rPr>
              <a:t>As a student seeking degree and certification as an Advanced Practice Nurse </a:t>
            </a:r>
          </a:p>
          <a:p>
            <a:endParaRPr lang="en-US" dirty="0">
              <a:cs typeface="Times New Roman" pitchFamily="18" charset="0"/>
            </a:endParaRPr>
          </a:p>
          <a:p>
            <a:r>
              <a:rPr lang="en-US" dirty="0">
                <a:cs typeface="Times New Roman" pitchFamily="18" charset="0"/>
              </a:rPr>
              <a:t>What are some of the ways we support patient safety initiatives while integrating informatics technology? In what ways do nurses or physicians resist change in patient care?</a:t>
            </a:r>
          </a:p>
          <a:p>
            <a:endParaRPr lang="en-US" dirty="0">
              <a:cs typeface="Times New Roman" pitchFamily="18" charset="0"/>
            </a:endParaRPr>
          </a:p>
          <a:p>
            <a:r>
              <a:rPr lang="en-US" dirty="0">
                <a:cs typeface="Times New Roman" pitchFamily="18" charset="0"/>
              </a:rPr>
              <a:t>How can we work toward safeguarding patient data and health information in electronic medical records? What challenges does this present in your nursing practice?</a:t>
            </a:r>
          </a:p>
          <a:p>
            <a:pPr eaLnBrk="0" hangingPunct="0"/>
            <a:endParaRPr lang="en-US" dirty="0">
              <a:cs typeface="Times New Roman" pitchFamily="18" charset="0"/>
            </a:endParaRPr>
          </a:p>
          <a:p>
            <a:pPr eaLnBrk="0" hangingPunct="0"/>
            <a:endParaRPr lang="en-US" dirty="0">
              <a:cs typeface="Times New Roman" pitchFamily="18" charset="0"/>
            </a:endParaRPr>
          </a:p>
          <a:p>
            <a:pPr eaLnBrk="0" hangingPunct="0"/>
            <a:endParaRPr lang="en-US" dirty="0">
              <a:cs typeface="Times New Roman" pitchFamily="18" charset="0"/>
            </a:endParaRPr>
          </a:p>
          <a:p>
            <a:pPr algn="ctr" eaLnBrk="0" hangingPunct="0"/>
            <a:r>
              <a:rPr lang="en-US" b="1" dirty="0" smtClean="0">
                <a:cs typeface="Times New Roman" pitchFamily="18" charset="0"/>
              </a:rPr>
              <a:t>References</a:t>
            </a:r>
            <a:endParaRPr lang="en-US" b="1" dirty="0">
              <a:cs typeface="Times New Roman" pitchFamily="18" charset="0"/>
            </a:endParaRPr>
          </a:p>
          <a:p>
            <a:pPr eaLnBrk="0" hangingPunct="0"/>
            <a:endParaRPr lang="en-US" dirty="0">
              <a:cs typeface="Times New Roman" pitchFamily="18" charset="0"/>
            </a:endParaRPr>
          </a:p>
          <a:p>
            <a:pPr eaLnBrk="0" hangingPunct="0"/>
            <a:r>
              <a:rPr lang="en-US" dirty="0" err="1">
                <a:cs typeface="Times New Roman" pitchFamily="18" charset="0"/>
              </a:rPr>
              <a:t>Hebda</a:t>
            </a:r>
            <a:r>
              <a:rPr lang="en-US" dirty="0">
                <a:cs typeface="Times New Roman" pitchFamily="18" charset="0"/>
              </a:rPr>
              <a:t>, T. </a:t>
            </a:r>
            <a:r>
              <a:rPr lang="en-US" dirty="0" err="1">
                <a:cs typeface="Times New Roman" pitchFamily="18" charset="0"/>
              </a:rPr>
              <a:t>Calderone</a:t>
            </a:r>
            <a:r>
              <a:rPr lang="en-US" dirty="0">
                <a:cs typeface="Times New Roman" pitchFamily="18" charset="0"/>
              </a:rPr>
              <a:t>, T. (2010) What Nurse Educators Need to Know About the TIGER </a:t>
            </a:r>
            <a:r>
              <a:rPr lang="en-US" dirty="0" err="1">
                <a:cs typeface="Times New Roman" pitchFamily="18" charset="0"/>
              </a:rPr>
              <a:t>Intiative</a:t>
            </a:r>
            <a:r>
              <a:rPr lang="en-US" dirty="0">
                <a:cs typeface="Times New Roman" pitchFamily="18" charset="0"/>
              </a:rPr>
              <a:t>. </a:t>
            </a:r>
            <a:r>
              <a:rPr lang="en-US" i="1" dirty="0">
                <a:cs typeface="Times New Roman" pitchFamily="18" charset="0"/>
              </a:rPr>
              <a:t>Nurse Educator</a:t>
            </a:r>
            <a:r>
              <a:rPr lang="en-US" dirty="0">
                <a:cs typeface="Times New Roman" pitchFamily="18" charset="0"/>
              </a:rPr>
              <a:t>, (35) 2, 56-0</a:t>
            </a:r>
          </a:p>
          <a:p>
            <a:pPr eaLnBrk="0" hangingPunct="0"/>
            <a:endParaRPr lang="en-US" dirty="0">
              <a:cs typeface="Times New Roman" pitchFamily="18" charset="0"/>
            </a:endParaRPr>
          </a:p>
          <a:p>
            <a:pPr eaLnBrk="0" hangingPunct="0"/>
            <a:r>
              <a:rPr lang="en-US" dirty="0">
                <a:cs typeface="Times New Roman" pitchFamily="18" charset="0"/>
              </a:rPr>
              <a:t>Saba, K. &amp; McCormick, K. (2006) </a:t>
            </a:r>
            <a:r>
              <a:rPr lang="en-US" i="1" dirty="0">
                <a:cs typeface="Times New Roman" pitchFamily="18" charset="0"/>
              </a:rPr>
              <a:t>Essentials of Nursing Informatics</a:t>
            </a:r>
            <a:r>
              <a:rPr lang="en-US" dirty="0">
                <a:cs typeface="Times New Roman" pitchFamily="18" charset="0"/>
              </a:rPr>
              <a:t>, McGraw Hill</a:t>
            </a:r>
          </a:p>
          <a:p>
            <a:pPr eaLnBrk="0" hangingPunct="0"/>
            <a:endParaRPr lang="en-US" sz="1400" dirty="0"/>
          </a:p>
          <a:p>
            <a:pPr eaLnBrk="0" hangingPunct="0"/>
            <a:endParaRPr lang="en-US"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Impact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Structured as program</a:t>
            </a:r>
          </a:p>
          <a:p>
            <a:pPr>
              <a:buFont typeface="Wingdings" pitchFamily="2" charset="2"/>
              <a:buChar char="q"/>
            </a:pPr>
            <a:r>
              <a:rPr lang="en-US" dirty="0" smtClean="0"/>
              <a:t>Relied on the participating organizations to distribute information</a:t>
            </a:r>
          </a:p>
          <a:p>
            <a:pPr>
              <a:buFont typeface="Wingdings" pitchFamily="2" charset="2"/>
              <a:buChar char="q"/>
            </a:pPr>
            <a:r>
              <a:rPr lang="en-US" dirty="0" smtClean="0"/>
              <a:t>Collaborative approach</a:t>
            </a:r>
          </a:p>
          <a:p>
            <a:pPr lvl="1">
              <a:buFont typeface="Wingdings" pitchFamily="2" charset="2"/>
              <a:buChar char="v"/>
            </a:pPr>
            <a:r>
              <a:rPr lang="en-US" dirty="0" smtClean="0"/>
              <a:t>Organizations and nine collaborative teams</a:t>
            </a:r>
          </a:p>
          <a:p>
            <a:pPr>
              <a:buFont typeface="Wingdings" pitchFamily="2" charset="2"/>
              <a:buChar char="q"/>
            </a:pPr>
            <a:r>
              <a:rPr lang="en-US" dirty="0" smtClean="0"/>
              <a:t>Nursing Informatics Community</a:t>
            </a:r>
          </a:p>
          <a:p>
            <a:pPr lvl="1">
              <a:buFont typeface="Wingdings" pitchFamily="2" charset="2"/>
              <a:buChar char="v"/>
            </a:pPr>
            <a:r>
              <a:rPr lang="en-US" dirty="0" smtClean="0"/>
              <a:t>Presentations and meetings at several national, regional, and international conferences</a:t>
            </a:r>
          </a:p>
          <a:p>
            <a:endParaRPr lang="en-US" dirty="0"/>
          </a:p>
        </p:txBody>
      </p:sp>
    </p:spTree>
    <p:extLst>
      <p:ext uri="{BB962C8B-B14F-4D97-AF65-F5344CB8AC3E}">
        <p14:creationId xmlns:p14="http://schemas.microsoft.com/office/powerpoint/2010/main" val="6716987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Impact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Practice Specialty Community: ANA &amp; STTI</a:t>
            </a:r>
          </a:p>
          <a:p>
            <a:pPr lvl="1">
              <a:buFont typeface="Wingdings" pitchFamily="2" charset="2"/>
              <a:buChar char="v"/>
            </a:pPr>
            <a:r>
              <a:rPr lang="en-US" dirty="0" smtClean="0"/>
              <a:t>Presented on TIGER at regional and national conferences, &amp; conferences within organization</a:t>
            </a:r>
          </a:p>
          <a:p>
            <a:pPr marL="457200" lvl="1" indent="0">
              <a:buFont typeface="Wingdings" pitchFamily="2" charset="2"/>
              <a:buChar char="v"/>
            </a:pPr>
            <a:r>
              <a:rPr lang="en-US" dirty="0" smtClean="0"/>
              <a:t> Published articles in member newsletters or       	journals</a:t>
            </a:r>
          </a:p>
          <a:p>
            <a:pPr>
              <a:buFont typeface="Wingdings" pitchFamily="2" charset="2"/>
              <a:buChar char="q"/>
            </a:pPr>
            <a:r>
              <a:rPr lang="en-US" dirty="0" smtClean="0"/>
              <a:t>Nursing Leadership Community</a:t>
            </a:r>
          </a:p>
          <a:p>
            <a:pPr lvl="1">
              <a:buFont typeface="Wingdings" pitchFamily="2" charset="2"/>
              <a:buChar char="v"/>
            </a:pPr>
            <a:r>
              <a:rPr lang="en-US" dirty="0" smtClean="0"/>
              <a:t>Enhanced visibility and access to nursing executives</a:t>
            </a:r>
          </a:p>
          <a:p>
            <a:pPr lvl="1">
              <a:buFont typeface="Wingdings" pitchFamily="2" charset="2"/>
              <a:buChar char="v"/>
            </a:pPr>
            <a:r>
              <a:rPr lang="en-US" dirty="0" smtClean="0"/>
              <a:t>Executives contributed articles and presentations r/t technology and the TIGER effort</a:t>
            </a:r>
          </a:p>
        </p:txBody>
      </p:sp>
    </p:spTree>
    <p:extLst>
      <p:ext uri="{BB962C8B-B14F-4D97-AF65-F5344CB8AC3E}">
        <p14:creationId xmlns:p14="http://schemas.microsoft.com/office/powerpoint/2010/main" val="27955018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Impact</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q"/>
            </a:pPr>
            <a:r>
              <a:rPr lang="en-US" dirty="0" smtClean="0"/>
              <a:t>Educational Community</a:t>
            </a:r>
          </a:p>
          <a:p>
            <a:pPr lvl="1">
              <a:buFont typeface="Wingdings" pitchFamily="2" charset="2"/>
              <a:buChar char="v"/>
            </a:pPr>
            <a:r>
              <a:rPr lang="en-US" dirty="0" smtClean="0"/>
              <a:t>¼ of leaders and participants came from the academic community</a:t>
            </a:r>
          </a:p>
          <a:p>
            <a:pPr lvl="1">
              <a:buFont typeface="Wingdings" pitchFamily="2" charset="2"/>
              <a:buChar char="v"/>
            </a:pPr>
            <a:r>
              <a:rPr lang="en-US" dirty="0" smtClean="0"/>
              <a:t>Academic partnerships proliferating</a:t>
            </a:r>
          </a:p>
          <a:p>
            <a:pPr>
              <a:buFont typeface="Wingdings" pitchFamily="2" charset="2"/>
              <a:buChar char="q"/>
            </a:pPr>
            <a:r>
              <a:rPr lang="en-US" dirty="0" smtClean="0"/>
              <a:t>State-Wide Collaboration</a:t>
            </a:r>
          </a:p>
          <a:p>
            <a:pPr lvl="1">
              <a:buFont typeface="Wingdings" pitchFamily="2" charset="2"/>
              <a:buChar char="v"/>
            </a:pPr>
            <a:r>
              <a:rPr lang="en-US" dirty="0" smtClean="0"/>
              <a:t>Minnesota developed a state approach: bringing together stakeholders in an annual Minnesota TIGER conference</a:t>
            </a:r>
          </a:p>
          <a:p>
            <a:pPr lvl="1">
              <a:buFont typeface="Wingdings" pitchFamily="2" charset="2"/>
              <a:buChar char="v"/>
            </a:pPr>
            <a:r>
              <a:rPr lang="en-US" dirty="0" smtClean="0"/>
              <a:t>Other states have brought together the key organizations to discuss issues r/t technology adoption</a:t>
            </a:r>
          </a:p>
          <a:p>
            <a:pPr>
              <a:buFont typeface="Wingdings" pitchFamily="2" charset="2"/>
              <a:buChar char="q"/>
            </a:pPr>
            <a:r>
              <a:rPr lang="en-US" dirty="0" smtClean="0"/>
              <a:t>Vendor Community: </a:t>
            </a:r>
            <a:r>
              <a:rPr lang="en-US" sz="2400" dirty="0" smtClean="0"/>
              <a:t>GE Healthcare, </a:t>
            </a:r>
            <a:r>
              <a:rPr lang="en-US" sz="2400" dirty="0" err="1" smtClean="0"/>
              <a:t>Mckennson</a:t>
            </a:r>
            <a:r>
              <a:rPr lang="en-US" sz="2400" dirty="0" smtClean="0"/>
              <a:t>, Cerner, CPM Resource Center &amp; others</a:t>
            </a:r>
          </a:p>
          <a:p>
            <a:pPr lvl="1">
              <a:buFont typeface="Wingdings" pitchFamily="2" charset="2"/>
              <a:buChar char="v"/>
            </a:pPr>
            <a:r>
              <a:rPr lang="en-US" dirty="0" smtClean="0"/>
              <a:t>Developed an interactive “Gallery Walk”</a:t>
            </a:r>
          </a:p>
          <a:p>
            <a:pPr lvl="1">
              <a:buFont typeface="Wingdings" pitchFamily="2" charset="2"/>
              <a:buChar char="v"/>
            </a:pPr>
            <a:r>
              <a:rPr lang="en-US" dirty="0" smtClean="0"/>
              <a:t>Presented TIGER at their user group conferences or via webinars</a:t>
            </a:r>
            <a:endParaRPr lang="en-US" dirty="0"/>
          </a:p>
        </p:txBody>
      </p:sp>
    </p:spTree>
    <p:extLst>
      <p:ext uri="{BB962C8B-B14F-4D97-AF65-F5344CB8AC3E}">
        <p14:creationId xmlns:p14="http://schemas.microsoft.com/office/powerpoint/2010/main" val="296440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TIGER: Background- Nursing Engagement</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3600" dirty="0" smtClean="0"/>
              <a:t>2006: Interactive summit, “Evidence and Informatics Transforming Nursing”</a:t>
            </a:r>
          </a:p>
          <a:p>
            <a:pPr>
              <a:buFont typeface="Wingdings" pitchFamily="2" charset="2"/>
              <a:buChar char="q"/>
            </a:pPr>
            <a:r>
              <a:rPr lang="en-US" sz="3600" dirty="0" smtClean="0"/>
              <a:t>Created a vision for the future of nursing that bridges the quality chasm with information technology, enabling nurses to use informatics in practice and education to provide safer, higher quality patient care</a:t>
            </a:r>
            <a:endParaRPr lang="en-US" sz="3600" dirty="0"/>
          </a:p>
        </p:txBody>
      </p:sp>
    </p:spTree>
    <p:extLst>
      <p:ext uri="{BB962C8B-B14F-4D97-AF65-F5344CB8AC3E}">
        <p14:creationId xmlns:p14="http://schemas.microsoft.com/office/powerpoint/2010/main" val="1812580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1554162"/>
            <a:ext cx="8686800" cy="5151438"/>
          </a:xfrm>
        </p:spPr>
        <p:txBody>
          <a:bodyPr>
            <a:normAutofit/>
          </a:bodyPr>
          <a:lstStyle/>
          <a:p>
            <a:pPr>
              <a:buFont typeface="Wingdings" pitchFamily="2" charset="2"/>
              <a:buChar char="q"/>
            </a:pPr>
            <a:r>
              <a:rPr lang="en-US" sz="2000" baseline="0" dirty="0" err="1" smtClean="0"/>
              <a:t>Kouzes</a:t>
            </a:r>
            <a:r>
              <a:rPr lang="en-US" sz="2000" baseline="0" dirty="0" smtClean="0"/>
              <a:t>, J.M., &amp; Posner, B.Z. (2007). </a:t>
            </a:r>
            <a:r>
              <a:rPr lang="en-US" sz="2000" i="1" baseline="0" dirty="0" smtClean="0"/>
              <a:t>The leadership challenge</a:t>
            </a:r>
            <a:r>
              <a:rPr lang="en-US" sz="2000" i="0" baseline="0" dirty="0" smtClean="0"/>
              <a:t> (4</a:t>
            </a:r>
            <a:r>
              <a:rPr lang="en-US" sz="2000" i="0" baseline="30000" dirty="0" smtClean="0"/>
              <a:t>th</a:t>
            </a:r>
            <a:r>
              <a:rPr lang="en-US" sz="2000" i="0" baseline="0" dirty="0" smtClean="0"/>
              <a:t> ed.). San 	Francisco: </a:t>
            </a:r>
            <a:r>
              <a:rPr lang="en-US" sz="2000" i="0" baseline="0" dirty="0" err="1" smtClean="0"/>
              <a:t>Jossey</a:t>
            </a:r>
            <a:r>
              <a:rPr lang="en-US" sz="2000" i="0" baseline="0" dirty="0" smtClean="0"/>
              <a:t>-Bass.</a:t>
            </a:r>
          </a:p>
          <a:p>
            <a:pPr>
              <a:buFont typeface="Wingdings" pitchFamily="2" charset="2"/>
              <a:buChar char="q"/>
            </a:pPr>
            <a:r>
              <a:rPr lang="en-US" sz="2000" dirty="0" smtClean="0"/>
              <a:t>McCormick, K. A, &amp; Saba, V.K. (2006). Essentials of nursing </a:t>
            </a:r>
            <a:r>
              <a:rPr lang="en-US" sz="2000" dirty="0"/>
              <a:t>i</a:t>
            </a:r>
            <a:r>
              <a:rPr lang="en-US" sz="2000" dirty="0" smtClean="0"/>
              <a:t>nformatics (4</a:t>
            </a:r>
            <a:r>
              <a:rPr lang="en-US" sz="2000" baseline="30000" dirty="0" smtClean="0"/>
              <a:t>th</a:t>
            </a:r>
            <a:r>
              <a:rPr lang="en-US" sz="2000" dirty="0" smtClean="0"/>
              <a:t> 	ed.). New York, New York: McGraw-Hill </a:t>
            </a:r>
            <a:endParaRPr lang="en-US" sz="2000" i="0" baseline="0" dirty="0" smtClean="0"/>
          </a:p>
          <a:p>
            <a:pPr>
              <a:buFont typeface="Wingdings" pitchFamily="2" charset="2"/>
              <a:buChar char="q"/>
            </a:pPr>
            <a:r>
              <a:rPr lang="en-US" sz="2000" i="1" dirty="0" smtClean="0"/>
              <a:t>The T.I.G.E.R. Initiative</a:t>
            </a:r>
            <a:r>
              <a:rPr lang="en-US" sz="2000" dirty="0" smtClean="0"/>
              <a:t>. (2011). Retrieved July 6, 2011, from Tiger Summit: 	</a:t>
            </a:r>
            <a:r>
              <a:rPr lang="en-US" sz="2000" dirty="0" smtClean="0">
                <a:hlinkClick r:id="rId2"/>
              </a:rPr>
              <a:t>http://www.tigersummit.com/Home_Page.php</a:t>
            </a:r>
            <a:endParaRPr lang="en-US" sz="2000" dirty="0" smtClean="0"/>
          </a:p>
          <a:p>
            <a:pPr>
              <a:buFont typeface="Wingdings" pitchFamily="2" charset="2"/>
              <a:buChar char="q"/>
            </a:pPr>
            <a:r>
              <a:rPr lang="en-US" sz="2000" dirty="0" smtClean="0"/>
              <a:t>The TIGER Initiative. (2007-2011). </a:t>
            </a:r>
            <a:r>
              <a:rPr lang="en-US" sz="2000" i="1" dirty="0" smtClean="0"/>
              <a:t>Designing usable clinical systems:  	Recommendations from the TIGER usability and clinical application 	design collaborative team</a:t>
            </a:r>
            <a:r>
              <a:rPr lang="en-US" sz="2000" dirty="0" smtClean="0"/>
              <a:t>. Retrieved from 	</a:t>
            </a:r>
            <a:r>
              <a:rPr lang="en-US" sz="2000" u="sng" dirty="0" smtClean="0">
                <a:solidFill>
                  <a:schemeClr val="accent3">
                    <a:lumMod val="75000"/>
                  </a:schemeClr>
                </a:solidFill>
                <a:hlinkClick r:id="rId3"/>
              </a:rPr>
              <a:t>http://www.tigersummit.com/uploads/Tiger_usability_Report.pdf</a:t>
            </a:r>
            <a:endParaRPr lang="en-US" sz="2000" u="sng" dirty="0" smtClean="0">
              <a:solidFill>
                <a:schemeClr val="accent3">
                  <a:lumMod val="75000"/>
                </a:schemeClr>
              </a:solidFill>
            </a:endParaRPr>
          </a:p>
          <a:p>
            <a:pPr>
              <a:buFont typeface="Wingdings" pitchFamily="2" charset="2"/>
              <a:buChar char="q"/>
            </a:pPr>
            <a:r>
              <a:rPr lang="en-US" sz="2000" dirty="0" smtClean="0"/>
              <a:t>The TIGER Initiative. (2007-2011). </a:t>
            </a:r>
            <a:r>
              <a:rPr lang="en-US" sz="2000" i="1" dirty="0" smtClean="0"/>
              <a:t>Staff development and continuing 	education programs that support technology adoption</a:t>
            </a:r>
            <a:r>
              <a:rPr lang="en-US" sz="2000" dirty="0" smtClean="0"/>
              <a:t>. Retrieved from 	</a:t>
            </a:r>
            <a:r>
              <a:rPr lang="en-US" sz="2000" u="sng" dirty="0" smtClean="0">
                <a:solidFill>
                  <a:schemeClr val="accent3">
                    <a:lumMod val="75000"/>
                  </a:schemeClr>
                </a:solidFill>
              </a:rPr>
              <a:t>http://tigerstaffdev.pbworks.com/w/page/22250544/FrontPage</a:t>
            </a:r>
          </a:p>
          <a:p>
            <a:pPr>
              <a:buFont typeface="Wingdings" pitchFamily="2" charset="2"/>
              <a:buChar char="q"/>
            </a:pPr>
            <a:endParaRPr lang="en-US" sz="2000" u="sng" dirty="0" smtClean="0">
              <a:solidFill>
                <a:schemeClr val="accent3">
                  <a:lumMod val="75000"/>
                </a:schemeClr>
              </a:solidFill>
            </a:endParaRPr>
          </a:p>
          <a:p>
            <a:pPr>
              <a:buFont typeface="Wingdings" pitchFamily="2" charset="2"/>
              <a:buChar char="q"/>
            </a:pPr>
            <a:endParaRPr lang="en-US" dirty="0" smtClean="0"/>
          </a:p>
          <a:p>
            <a:pPr>
              <a:buNone/>
            </a:pPr>
            <a:endParaRPr lang="en-US" dirty="0"/>
          </a:p>
        </p:txBody>
      </p:sp>
    </p:spTree>
    <p:extLst>
      <p:ext uri="{BB962C8B-B14F-4D97-AF65-F5344CB8AC3E}">
        <p14:creationId xmlns:p14="http://schemas.microsoft.com/office/powerpoint/2010/main" val="13326878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000" dirty="0" smtClean="0"/>
              <a:t>The TIGER Initiative. (2007-2011). </a:t>
            </a:r>
            <a:r>
              <a:rPr lang="en-US" sz="2000" i="1" dirty="0" smtClean="0"/>
              <a:t>Transforming education for an 	informatics agenda: TIGER education and faculty development 	collaborative</a:t>
            </a:r>
            <a:r>
              <a:rPr lang="en-US" sz="2000" dirty="0" smtClean="0"/>
              <a:t>. Retrieved from 	</a:t>
            </a:r>
            <a:r>
              <a:rPr lang="en-US" sz="2000" u="sng" dirty="0" smtClean="0">
                <a:solidFill>
                  <a:schemeClr val="accent3">
                    <a:lumMod val="75000"/>
                  </a:schemeClr>
                </a:solidFill>
              </a:rPr>
              <a:t>http://www.tigersummit.com/uploads/Educ.Tiger.Report_final4.pdf</a:t>
            </a:r>
          </a:p>
          <a:p>
            <a:pPr>
              <a:buFont typeface="Wingdings" pitchFamily="2" charset="2"/>
              <a:buChar char="q"/>
            </a:pPr>
            <a:r>
              <a:rPr lang="en-US" sz="2000" dirty="0" smtClean="0"/>
              <a:t>You Tube. Computerized Health Records Reduce Medical Errors (2008). 	Retrieved from 	</a:t>
            </a:r>
            <a:r>
              <a:rPr lang="en-US" sz="2000" dirty="0" smtClean="0">
                <a:hlinkClick r:id="rId2"/>
              </a:rPr>
              <a:t>http://www.youtube.com/watch?v=fjnyDNZE3RY&amp;feature=relmfu</a:t>
            </a:r>
            <a:r>
              <a:rPr lang="en-US" sz="2000" dirty="0" smtClean="0"/>
              <a:t>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Background Cont.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dirty="0" smtClean="0"/>
              <a:t>Focus on nursing, however recommendations apply to interdisciplinary health professions</a:t>
            </a:r>
          </a:p>
          <a:p>
            <a:pPr>
              <a:buFont typeface="Wingdings" pitchFamily="2" charset="2"/>
              <a:buChar char="q"/>
            </a:pPr>
            <a:r>
              <a:rPr lang="en-US" dirty="0" smtClean="0"/>
              <a:t>Aim to develop a nursing workforce in the US capable of using electronic health records (EHRs) with hope to improve care delivery</a:t>
            </a:r>
          </a:p>
          <a:p>
            <a:pPr>
              <a:buFont typeface="Wingdings" pitchFamily="2" charset="2"/>
              <a:buChar char="q"/>
            </a:pPr>
            <a:r>
              <a:rPr lang="en-US" dirty="0" smtClean="0"/>
              <a:t>2009 Obama signs American Recovery and Reinvestment Act- $19 billion for health information technology (HIT)</a:t>
            </a:r>
          </a:p>
          <a:p>
            <a:pPr>
              <a:buFont typeface="Wingdings" pitchFamily="2" charset="2"/>
              <a:buChar char="q"/>
            </a:pPr>
            <a:r>
              <a:rPr lang="en-US" dirty="0" smtClean="0"/>
              <a:t>Funding by Dept of Labor and Dept of Education to increase HIT workforce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Background Cont.</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q"/>
            </a:pPr>
            <a:r>
              <a:rPr lang="en-US" dirty="0" smtClean="0"/>
              <a:t>Capital, technology, resources, and people needed to create an informatics-aware healthcare workforce </a:t>
            </a:r>
          </a:p>
          <a:p>
            <a:pPr>
              <a:buFont typeface="Wingdings" pitchFamily="2" charset="2"/>
              <a:buChar char="q"/>
            </a:pPr>
            <a:r>
              <a:rPr lang="en-US" dirty="0" smtClean="0"/>
              <a:t>Healthcare provider competency with EHRs (requires basic computer skills, information literacy, and understanding of informatics and information management)</a:t>
            </a:r>
          </a:p>
          <a:p>
            <a:pPr>
              <a:buFont typeface="Wingdings" pitchFamily="2" charset="2"/>
              <a:buChar char="q"/>
            </a:pPr>
            <a:r>
              <a:rPr lang="en-US" dirty="0" smtClean="0"/>
              <a:t>Education reform-  ≈3 million currently practicing nurses may not be competent with HIT</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2736</TotalTime>
  <Words>3956</Words>
  <Application>Microsoft Office PowerPoint</Application>
  <PresentationFormat>On-screen Show (4:3)</PresentationFormat>
  <Paragraphs>577</Paragraphs>
  <Slides>71</Slides>
  <Notes>40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Trek</vt:lpstr>
      <vt:lpstr>Tiger INITIATIVE </vt:lpstr>
      <vt:lpstr>Group members</vt:lpstr>
      <vt:lpstr>Objectives</vt:lpstr>
      <vt:lpstr>TIGER INITIATIVE</vt:lpstr>
      <vt:lpstr>Executive Summary</vt:lpstr>
      <vt:lpstr>TIGER: Background</vt:lpstr>
      <vt:lpstr>TIGER: Background- Nursing Engagement</vt:lpstr>
      <vt:lpstr>TIGER: Background Cont.</vt:lpstr>
      <vt:lpstr>TIGER: Background Cont.</vt:lpstr>
      <vt:lpstr>TIGER VISION </vt:lpstr>
      <vt:lpstr> TIGER Expected Outcomes </vt:lpstr>
      <vt:lpstr>7 KEY PILLARS </vt:lpstr>
      <vt:lpstr>TIGER: Summary Report</vt:lpstr>
      <vt:lpstr>9 collaborative teams</vt:lpstr>
      <vt:lpstr>1.Standards &amp; Interoperability</vt:lpstr>
      <vt:lpstr>Standards &amp; Interoperability</vt:lpstr>
      <vt:lpstr>Standards &amp; Interoperability Goals:</vt:lpstr>
      <vt:lpstr>2.National Health IT Agenda</vt:lpstr>
      <vt:lpstr>3.TIGER Informatics Competencies Model</vt:lpstr>
      <vt:lpstr>4. Education and Faculty Development </vt:lpstr>
      <vt:lpstr>Education-Focused Organizations</vt:lpstr>
      <vt:lpstr>Education-Focused Organizations</vt:lpstr>
      <vt:lpstr>5.Staff Development </vt:lpstr>
      <vt:lpstr>Goals for Staff Development</vt:lpstr>
      <vt:lpstr>Staff Development</vt:lpstr>
      <vt:lpstr>Staff Development Cont.</vt:lpstr>
      <vt:lpstr>The Informatics for Advanced Arial Bold Program at Columbia</vt:lpstr>
      <vt:lpstr>The Informatics for Advanced Arial Bold program at Columbia</vt:lpstr>
      <vt:lpstr>6.Usability and Clinical Application Design</vt:lpstr>
      <vt:lpstr>Usability and Clinical Application Design</vt:lpstr>
      <vt:lpstr>Usability</vt:lpstr>
      <vt:lpstr>Usability &amp; Clinical Application Design</vt:lpstr>
      <vt:lpstr>Collaborative Goals</vt:lpstr>
      <vt:lpstr>Clinical Requirements </vt:lpstr>
      <vt:lpstr>Clinical Requirements </vt:lpstr>
      <vt:lpstr>Clinical Requirements </vt:lpstr>
      <vt:lpstr>Usability and Clinical Application and Design Recommendations  </vt:lpstr>
      <vt:lpstr>Collaborative 6: Case Studies</vt:lpstr>
      <vt:lpstr>7: Virtual Demonstration Center (VDC)</vt:lpstr>
      <vt:lpstr>VDC</vt:lpstr>
      <vt:lpstr>VDC</vt:lpstr>
      <vt:lpstr>VDC Goals</vt:lpstr>
      <vt:lpstr>VDC Goals</vt:lpstr>
      <vt:lpstr>Benefits and VDC Outcomes for 2008</vt:lpstr>
      <vt:lpstr>Benefits and VDC Outcomes 2008</vt:lpstr>
      <vt:lpstr>Future Opportunities</vt:lpstr>
      <vt:lpstr>8: Leadership Development</vt:lpstr>
      <vt:lpstr>Leadership</vt:lpstr>
      <vt:lpstr>Leadership</vt:lpstr>
      <vt:lpstr>Leadership- Executive</vt:lpstr>
      <vt:lpstr>Leadership</vt:lpstr>
      <vt:lpstr>Leadership: Recommendations</vt:lpstr>
      <vt:lpstr>Leadership: Recommendations</vt:lpstr>
      <vt:lpstr>Criteria for Leadership Development</vt:lpstr>
      <vt:lpstr>9: Consumer Empowerment &amp; Personal Health Records</vt:lpstr>
      <vt:lpstr>Consumer Empowerment &amp; Personal Health Records</vt:lpstr>
      <vt:lpstr>Consumer Empowerment &amp; Personal Health Records</vt:lpstr>
      <vt:lpstr>Consumer Empowerment &amp; Personal Health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TIGER: Impact</vt:lpstr>
      <vt:lpstr>TIGER: Impact</vt:lpstr>
      <vt:lpstr>TIGER: Impact</vt:lpstr>
      <vt:lpstr>References</vt:lpstr>
      <vt:lpstr>References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TigER INITIATIVE</dc:title>
  <dc:creator>Cobra Kise</dc:creator>
  <cp:lastModifiedBy>WSU CaTS Labs</cp:lastModifiedBy>
  <cp:revision>57</cp:revision>
  <dcterms:created xsi:type="dcterms:W3CDTF">2011-07-09T19:44:22Z</dcterms:created>
  <dcterms:modified xsi:type="dcterms:W3CDTF">2011-08-01T21:19:34Z</dcterms:modified>
</cp:coreProperties>
</file>