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61"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7" r:id="rId17"/>
    <p:sldId id="273" r:id="rId18"/>
    <p:sldId id="278"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295" autoAdjust="0"/>
  </p:normalViewPr>
  <p:slideViewPr>
    <p:cSldViewPr>
      <p:cViewPr>
        <p:scale>
          <a:sx n="75" d="100"/>
          <a:sy n="75" d="100"/>
        </p:scale>
        <p:origin x="-182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6738E2-15AD-45E8-8103-6D019F429CFB}" type="datetimeFigureOut">
              <a:rPr lang="en-US" smtClean="0"/>
              <a:t>3/8/2012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D8E797-5BF4-456B-A35A-07AB5AF32311}" type="slidenum">
              <a:rPr lang="en-US" smtClean="0"/>
              <a:t>‹#›</a:t>
            </a:fld>
            <a:endParaRPr lang="en-US"/>
          </a:p>
        </p:txBody>
      </p:sp>
    </p:spTree>
    <p:extLst>
      <p:ext uri="{BB962C8B-B14F-4D97-AF65-F5344CB8AC3E}">
        <p14:creationId xmlns:p14="http://schemas.microsoft.com/office/powerpoint/2010/main" val="4111999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Examined food insecurity related</a:t>
            </a:r>
            <a:r>
              <a:rPr lang="en-US" baseline="0" dirty="0" smtClean="0"/>
              <a:t> to BMI in low-income individuals that were food stamp recipients. No significance in men but there was a significance in women with higher BMIs in the women that reported mild and moderate food insecurity .</a:t>
            </a:r>
          </a:p>
          <a:p>
            <a:pPr marL="0" indent="0">
              <a:buNone/>
            </a:pPr>
            <a:endParaRPr lang="en-US" baseline="0" dirty="0" smtClean="0"/>
          </a:p>
          <a:p>
            <a:pPr marL="0" indent="0">
              <a:buNone/>
            </a:pPr>
            <a:r>
              <a:rPr lang="en-US" baseline="0" dirty="0" smtClean="0"/>
              <a:t>2. </a:t>
            </a:r>
            <a:r>
              <a:rPr lang="en-US" dirty="0" smtClean="0"/>
              <a:t>Evaluated</a:t>
            </a:r>
            <a:r>
              <a:rPr lang="en-US" baseline="0" dirty="0" smtClean="0"/>
              <a:t> the perspective of overweight of low-income mothers in rural New York State. Study revealed that transportation, having young children, and limited mobility were barriers to physical activity and two thirds of there participants were food insecure at one or more of the three interview sessions. And participants both food secure and food insecure ate more food in response emotional stressors.</a:t>
            </a:r>
          </a:p>
          <a:p>
            <a:pPr marL="0" indent="0">
              <a:buNone/>
            </a:pPr>
            <a:endParaRPr lang="en-US" baseline="0" dirty="0" smtClean="0"/>
          </a:p>
          <a:p>
            <a:pPr marL="0" indent="0">
              <a:buNone/>
            </a:pPr>
            <a:r>
              <a:rPr lang="en-US" baseline="0" dirty="0" smtClean="0"/>
              <a:t>3. Evaluated a nutrition and physical activity program for reducing weight and improving nutrition attitudes. An 8 week program showed significant results in lowering body fat percentage and waist circumference. And more than 90% of the participants stated learning a great deal from the intervention. </a:t>
            </a: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5</a:t>
            </a:fld>
            <a:endParaRPr lang="en-US"/>
          </a:p>
        </p:txBody>
      </p:sp>
    </p:spTree>
    <p:extLst>
      <p:ext uri="{BB962C8B-B14F-4D97-AF65-F5344CB8AC3E}">
        <p14:creationId xmlns:p14="http://schemas.microsoft.com/office/powerpoint/2010/main" val="3445764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Examined correlates of achieving recommended levels of physical activity among women of low socio-economic</a:t>
            </a:r>
            <a:r>
              <a:rPr lang="en-US" baseline="0" dirty="0" smtClean="0"/>
              <a:t> position.  Study reported that the attitudes and enjoyment of walking and physical activity was significant in achieving the recommended levels of physical activities. Also having social support and participation, having a set routine, and sports club memberships were also significant in achieving RLOPA. The only environmental barrier noted was having busy roads to cross when walking.</a:t>
            </a:r>
          </a:p>
          <a:p>
            <a:endParaRPr lang="en-US" baseline="0" dirty="0" smtClean="0"/>
          </a:p>
          <a:p>
            <a:pPr marL="228600" indent="-228600">
              <a:buAutoNum type="arabicPeriod" startAt="2"/>
            </a:pPr>
            <a:r>
              <a:rPr lang="en-US" baseline="0" dirty="0" smtClean="0"/>
              <a:t>Investigated demographic, behavioral, and functional predictors of overweight </a:t>
            </a:r>
            <a:r>
              <a:rPr lang="en-US" baseline="0" dirty="0" smtClean="0"/>
              <a:t>in participants aged </a:t>
            </a:r>
            <a:r>
              <a:rPr lang="en-US" baseline="0" dirty="0" smtClean="0"/>
              <a:t>65 years or older that received or were applying for Medicare services. The study reported that women were more likely to be overweight and have higher BMIs. Also reported that being more cognitively impaired and smokers were less likely to be obese in participant 75 years of age or older.</a:t>
            </a:r>
          </a:p>
          <a:p>
            <a:pPr marL="228600" indent="-228600">
              <a:buAutoNum type="arabicPeriod" startAt="2"/>
            </a:pPr>
            <a:endParaRPr lang="en-US" baseline="0" dirty="0" smtClean="0"/>
          </a:p>
          <a:p>
            <a:pPr marL="228600" indent="-228600">
              <a:buAutoNum type="arabicPeriod" startAt="2"/>
            </a:pPr>
            <a:r>
              <a:rPr lang="en-US" baseline="0" dirty="0" smtClean="0"/>
              <a:t>(Pilot Study) Assessed whether low-income women who participated in an intervention to increase physical activity would gain health benefits and also investigated what differences the perceived community environment made in supporting or constraining their </a:t>
            </a:r>
            <a:r>
              <a:rPr lang="en-US" baseline="0" dirty="0" smtClean="0"/>
              <a:t>efforts to increase physical activity.  </a:t>
            </a:r>
            <a:r>
              <a:rPr lang="en-US" baseline="0" dirty="0" smtClean="0"/>
              <a:t>The findings suggested that even small increases among overweigh or obese low-income women can lead to significant weight loss.</a:t>
            </a:r>
            <a:r>
              <a:rPr lang="en-US" dirty="0" smtClean="0"/>
              <a:t> </a:t>
            </a: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6</a:t>
            </a:fld>
            <a:endParaRPr lang="en-US"/>
          </a:p>
        </p:txBody>
      </p:sp>
    </p:spTree>
    <p:extLst>
      <p:ext uri="{BB962C8B-B14F-4D97-AF65-F5344CB8AC3E}">
        <p14:creationId xmlns:p14="http://schemas.microsoft.com/office/powerpoint/2010/main" val="581010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kern="1200" dirty="0" smtClean="0">
                <a:solidFill>
                  <a:schemeClr val="tx1"/>
                </a:solidFill>
                <a:effectLst/>
                <a:latin typeface="+mn-lt"/>
                <a:ea typeface="+mn-ea"/>
                <a:cs typeface="+mn-cs"/>
              </a:rPr>
              <a:t>To determine whether 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association between neighborhood deprivation and BMI is mediated by the availability of retail food stores, and whether this relationship varied across the urban rural continuum. This study used WIC participants in the state of Kansas. The findings</a:t>
            </a:r>
            <a:r>
              <a:rPr lang="en-US" sz="1200" kern="1200" baseline="0" dirty="0" smtClean="0">
                <a:solidFill>
                  <a:schemeClr val="tx1"/>
                </a:solidFill>
                <a:effectLst/>
                <a:latin typeface="+mn-lt"/>
                <a:ea typeface="+mn-ea"/>
                <a:cs typeface="+mn-cs"/>
              </a:rPr>
              <a:t> suggest that the level of urbanity influenced the effect of </a:t>
            </a:r>
            <a:r>
              <a:rPr lang="en-US" sz="1200" kern="1200" baseline="0" dirty="0" smtClean="0">
                <a:solidFill>
                  <a:schemeClr val="tx1"/>
                </a:solidFill>
                <a:effectLst/>
                <a:latin typeface="+mn-lt"/>
                <a:ea typeface="+mn-ea"/>
                <a:cs typeface="+mn-cs"/>
              </a:rPr>
              <a:t>the neighborhood conditions and </a:t>
            </a:r>
            <a:r>
              <a:rPr lang="en-US" sz="1200" kern="1200" baseline="0" dirty="0" smtClean="0">
                <a:solidFill>
                  <a:schemeClr val="tx1"/>
                </a:solidFill>
                <a:effectLst/>
                <a:latin typeface="+mn-lt"/>
                <a:ea typeface="+mn-ea"/>
                <a:cs typeface="+mn-cs"/>
              </a:rPr>
              <a:t>BMI among low-income women and availability of supermarkets and other food stores does not directly influence BMI among low-income women.  </a:t>
            </a:r>
            <a:br>
              <a:rPr lang="en-US" sz="1200" kern="1200" baseline="0" dirty="0" smtClean="0">
                <a:solidFill>
                  <a:schemeClr val="tx1"/>
                </a:solidFill>
                <a:effectLst/>
                <a:latin typeface="+mn-lt"/>
                <a:ea typeface="+mn-ea"/>
                <a:cs typeface="+mn-cs"/>
              </a:rPr>
            </a:b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2. This study’s purpose was to examine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cross-sectional associations between food insecurity, Supplemental Nutrition Assistance Program (SNAP),</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benefits per household member, perceived stress, and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body mass index (BMI) among female SNAP participants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in eastern North Carolina. This study reported</a:t>
            </a:r>
            <a:r>
              <a:rPr lang="en-US" sz="1200" kern="1200" baseline="0" dirty="0" smtClean="0">
                <a:solidFill>
                  <a:schemeClr val="tx1"/>
                </a:solidFill>
                <a:effectLst/>
                <a:latin typeface="+mn-lt"/>
                <a:ea typeface="+mn-ea"/>
                <a:cs typeface="+mn-cs"/>
              </a:rPr>
              <a:t> perceived stress was associated with higher food insecurity and food insecurity was positively related to BMI. Also reported that perceived stress was not directly associated with BMI.</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228600" indent="-228600">
              <a:buAutoNum type="arabicPeriod"/>
            </a:pPr>
            <a:endParaRPr lang="en-US" sz="1200" kern="1200" dirty="0" smtClean="0">
              <a:solidFill>
                <a:schemeClr val="tx1"/>
              </a:solidFill>
              <a:effectLst/>
              <a:latin typeface="+mn-lt"/>
              <a:ea typeface="+mn-ea"/>
              <a:cs typeface="+mn-cs"/>
            </a:endParaRP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7</a:t>
            </a:fld>
            <a:endParaRPr lang="en-US"/>
          </a:p>
        </p:txBody>
      </p:sp>
    </p:spTree>
    <p:extLst>
      <p:ext uri="{BB962C8B-B14F-4D97-AF65-F5344CB8AC3E}">
        <p14:creationId xmlns:p14="http://schemas.microsoft.com/office/powerpoint/2010/main" val="283665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kern="1200" dirty="0" smtClean="0">
                <a:solidFill>
                  <a:schemeClr val="tx1"/>
                </a:solidFill>
                <a:effectLst/>
                <a:latin typeface="+mn-lt"/>
                <a:ea typeface="+mn-ea"/>
                <a:cs typeface="+mn-cs"/>
              </a:rPr>
              <a:t>To examine racial/ethnic differences in relationships between food-related environmental, behavioral, and personal factors and low-income women’s weight status. 72% of the participants report</a:t>
            </a:r>
            <a:r>
              <a:rPr lang="en-US" sz="1200" kern="1200" baseline="0" dirty="0" smtClean="0">
                <a:solidFill>
                  <a:schemeClr val="tx1"/>
                </a:solidFill>
                <a:effectLst/>
                <a:latin typeface="+mn-lt"/>
                <a:ea typeface="+mn-ea"/>
                <a:cs typeface="+mn-cs"/>
              </a:rPr>
              <a:t> low to very low food security. 82% of the participants were overweight or obese. and food security was significantly associated with racial/ethnic identity but mean BMIs were not significantly different among racial/ethic groups .  </a:t>
            </a:r>
          </a:p>
          <a:p>
            <a:pPr marL="228600" indent="-228600">
              <a:buAutoNum type="arabicPeriod"/>
            </a:pPr>
            <a:endParaRPr lang="en-US" sz="1200" kern="1200" baseline="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smtClean="0">
                <a:solidFill>
                  <a:schemeClr val="tx1"/>
                </a:solidFill>
                <a:effectLst/>
                <a:latin typeface="+mn-lt"/>
                <a:ea typeface="+mn-ea"/>
                <a:cs typeface="+mn-cs"/>
              </a:rPr>
              <a:t>Examine </a:t>
            </a:r>
            <a:r>
              <a:rPr lang="en-US" sz="1200" kern="1200" dirty="0" smtClean="0">
                <a:solidFill>
                  <a:schemeClr val="tx1"/>
                </a:solidFill>
                <a:effectLst/>
                <a:latin typeface="+mn-lt"/>
                <a:ea typeface="+mn-ea"/>
                <a:cs typeface="+mn-cs"/>
              </a:rPr>
              <a:t>the effect of FSNE lessons on the food </a:t>
            </a:r>
            <a:r>
              <a:rPr lang="en-US" sz="1200" kern="1200" dirty="0" smtClean="0">
                <a:solidFill>
                  <a:schemeClr val="tx1"/>
                </a:solidFill>
                <a:effectLst/>
                <a:latin typeface="+mn-lt"/>
                <a:ea typeface="+mn-ea"/>
                <a:cs typeface="+mn-cs"/>
              </a:rPr>
              <a:t>insecurity </a:t>
            </a:r>
            <a:r>
              <a:rPr lang="en-US" sz="1200" kern="1200" dirty="0" smtClean="0">
                <a:solidFill>
                  <a:schemeClr val="tx1"/>
                </a:solidFill>
                <a:effectLst/>
                <a:latin typeface="+mn-lt"/>
                <a:ea typeface="+mn-ea"/>
                <a:cs typeface="+mn-cs"/>
              </a:rPr>
              <a:t>and</a:t>
            </a:r>
            <a:r>
              <a:rPr lang="en-US" sz="1200" kern="1200" baseline="0" dirty="0" smtClean="0">
                <a:solidFill>
                  <a:schemeClr val="tx1"/>
                </a:solidFill>
                <a:effectLst/>
                <a:latin typeface="+mn-lt"/>
                <a:ea typeface="+mn-ea"/>
                <a:cs typeface="+mn-cs"/>
              </a:rPr>
              <a:t> food insufficiency in</a:t>
            </a:r>
            <a:r>
              <a:rPr lang="en-US" sz="1200" kern="1200" dirty="0" smtClean="0">
                <a:solidFill>
                  <a:schemeClr val="tx1"/>
                </a:solidFill>
                <a:effectLst/>
                <a:latin typeface="+mn-lt"/>
                <a:ea typeface="+mn-ea"/>
                <a:cs typeface="+mn-cs"/>
              </a:rPr>
              <a:t> participants. This study used an</a:t>
            </a:r>
            <a:r>
              <a:rPr lang="en-US" sz="1200" kern="1200" baseline="0" dirty="0" smtClean="0">
                <a:solidFill>
                  <a:schemeClr val="tx1"/>
                </a:solidFill>
                <a:effectLst/>
                <a:latin typeface="+mn-lt"/>
                <a:ea typeface="+mn-ea"/>
                <a:cs typeface="+mn-cs"/>
              </a:rPr>
              <a:t> intervention group that received the FSNE and a control group that did not receive FSNE. The results showed significant improvement in food insecurity and food insufficiency in the intervention group compared to the control group.</a:t>
            </a:r>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smtClean="0">
                <a:solidFill>
                  <a:schemeClr val="tx1"/>
                </a:solidFill>
                <a:effectLst/>
                <a:latin typeface="+mn-lt"/>
                <a:ea typeface="+mn-ea"/>
                <a:cs typeface="+mn-cs"/>
              </a:rPr>
              <a:t>These last two studies used the social cognitive</a:t>
            </a:r>
            <a:r>
              <a:rPr lang="en-US" sz="1200" kern="1200" baseline="0" dirty="0" smtClean="0">
                <a:solidFill>
                  <a:schemeClr val="tx1"/>
                </a:solidFill>
                <a:effectLst/>
                <a:latin typeface="+mn-lt"/>
                <a:ea typeface="+mn-ea"/>
                <a:cs typeface="+mn-cs"/>
              </a:rPr>
              <a:t> theory as a framework for their studies. </a:t>
            </a:r>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0" indent="0">
              <a:buNone/>
            </a:pP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8</a:t>
            </a:fld>
            <a:endParaRPr lang="en-US"/>
          </a:p>
        </p:txBody>
      </p:sp>
    </p:spTree>
    <p:extLst>
      <p:ext uri="{BB962C8B-B14F-4D97-AF65-F5344CB8AC3E}">
        <p14:creationId xmlns:p14="http://schemas.microsoft.com/office/powerpoint/2010/main" val="2829607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number of 30 participants is</a:t>
            </a:r>
            <a:r>
              <a:rPr lang="en-US" baseline="0" dirty="0" smtClean="0"/>
              <a:t> based on one group being evaluated. </a:t>
            </a:r>
          </a:p>
          <a:p>
            <a:pPr marL="228600" indent="-228600">
              <a:buAutoNum type="arabicPeriod"/>
            </a:pPr>
            <a:endParaRPr lang="en-US" baseline="0"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13</a:t>
            </a:fld>
            <a:endParaRPr lang="en-US"/>
          </a:p>
        </p:txBody>
      </p:sp>
    </p:spTree>
    <p:extLst>
      <p:ext uri="{BB962C8B-B14F-4D97-AF65-F5344CB8AC3E}">
        <p14:creationId xmlns:p14="http://schemas.microsoft.com/office/powerpoint/2010/main" val="2153021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Confidentiality will</a:t>
            </a:r>
            <a:r>
              <a:rPr lang="en-US" baseline="0" dirty="0" smtClean="0"/>
              <a:t> be maintained by keeping all study material and data locked and secure at all times and only available to the researcher and research team. </a:t>
            </a:r>
            <a:r>
              <a:rPr lang="en-US" sz="1200" kern="1200" dirty="0" smtClean="0">
                <a:solidFill>
                  <a:schemeClr val="tx1"/>
                </a:solidFill>
                <a:effectLst/>
                <a:latin typeface="+mn-lt"/>
                <a:ea typeface="+mn-ea"/>
                <a:cs typeface="+mn-cs"/>
              </a:rPr>
              <a:t>All data will be assigned a security number so that the participants cannot be connected to the data and the researcher will be the only one to have access to the participant’s names.</a:t>
            </a:r>
            <a:endParaRPr lang="en-US" baseline="0" dirty="0" smtClean="0"/>
          </a:p>
          <a:p>
            <a:pPr marL="228600" indent="-228600">
              <a:buAutoNum type="arabicPeriod"/>
            </a:pPr>
            <a:endParaRPr lang="en-US" baseline="0" dirty="0" smtClean="0"/>
          </a:p>
          <a:p>
            <a:pPr marL="228600" indent="-228600">
              <a:buAutoNum type="arabicPeriod"/>
            </a:pPr>
            <a:r>
              <a:rPr lang="en-US" dirty="0" smtClean="0"/>
              <a:t>Anonymity will be kept </a:t>
            </a:r>
            <a:r>
              <a:rPr lang="en-US" sz="1200" kern="1200" dirty="0" smtClean="0">
                <a:solidFill>
                  <a:schemeClr val="tx1"/>
                </a:solidFill>
                <a:effectLst/>
                <a:latin typeface="+mn-lt"/>
                <a:ea typeface="+mn-ea"/>
                <a:cs typeface="+mn-cs"/>
              </a:rPr>
              <a:t>All participants’ identities will be protected and at no time will they be available to anyone other than the researcher.  The list of participants will be destroyed on the completion of the study.  Questionnaires will not contain any information that can connect the data to the participants. </a:t>
            </a:r>
            <a:r>
              <a:rPr lang="en-US" dirty="0" smtClean="0"/>
              <a:t> </a:t>
            </a:r>
          </a:p>
          <a:p>
            <a:pPr marL="228600" indent="-228600">
              <a:buAutoNum type="arabicPeriod"/>
            </a:pPr>
            <a:endParaRPr lang="en-US" dirty="0" smtClean="0"/>
          </a:p>
          <a:p>
            <a:pPr marL="228600" indent="-228600">
              <a:buAutoNum type="arabicPeriod"/>
            </a:pPr>
            <a:r>
              <a:rPr lang="en-US" dirty="0" smtClean="0"/>
              <a:t>The</a:t>
            </a:r>
            <a:r>
              <a:rPr lang="en-US" baseline="0" dirty="0" smtClean="0"/>
              <a:t> list of participants will be destroyed after the 5 year period required to keep all study material.</a:t>
            </a:r>
            <a:endParaRPr lang="en-US" dirty="0"/>
          </a:p>
        </p:txBody>
      </p:sp>
      <p:sp>
        <p:nvSpPr>
          <p:cNvPr id="4" name="Slide Number Placeholder 3"/>
          <p:cNvSpPr>
            <a:spLocks noGrp="1"/>
          </p:cNvSpPr>
          <p:nvPr>
            <p:ph type="sldNum" sz="quarter" idx="10"/>
          </p:nvPr>
        </p:nvSpPr>
        <p:spPr/>
        <p:txBody>
          <a:bodyPr/>
          <a:lstStyle/>
          <a:p>
            <a:fld id="{45D8E797-5BF4-456B-A35A-07AB5AF32311}" type="slidenum">
              <a:rPr lang="en-US" smtClean="0"/>
              <a:t>18</a:t>
            </a:fld>
            <a:endParaRPr lang="en-US"/>
          </a:p>
        </p:txBody>
      </p:sp>
    </p:spTree>
    <p:extLst>
      <p:ext uri="{BB962C8B-B14F-4D97-AF65-F5344CB8AC3E}">
        <p14:creationId xmlns:p14="http://schemas.microsoft.com/office/powerpoint/2010/main" val="1252955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0D5DCE7-ABC3-450E-A25A-8C59DAB0D65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B34B8384-6463-404F-8889-C66EF39200B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5DCE7-ABC3-450E-A25A-8C59DAB0D65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5DCE7-ABC3-450E-A25A-8C59DAB0D65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0D5DCE7-ABC3-450E-A25A-8C59DAB0D65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0D5DCE7-ABC3-450E-A25A-8C59DAB0D65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0D5DCE7-ABC3-450E-A25A-8C59DAB0D65B}" type="datetimeFigureOut">
              <a:rPr lang="en-US" smtClean="0"/>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B8384-6463-404F-8889-C66EF39200B9}" type="slidenum">
              <a:rPr lang="en-US" smtClean="0"/>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20D5DCE7-ABC3-450E-A25A-8C59DAB0D65B}" type="datetimeFigureOut">
              <a:rPr lang="en-US" smtClean="0"/>
              <a:t>3/8/2012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4B8384-6463-404F-8889-C66EF39200B9}" type="slidenum">
              <a:rPr lang="en-US" smtClean="0"/>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20D5DCE7-ABC3-450E-A25A-8C59DAB0D65B}" type="datetimeFigureOut">
              <a:rPr lang="en-US" smtClean="0"/>
              <a:t>3/8/2012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0D5DCE7-ABC3-450E-A25A-8C59DAB0D65B}" type="datetimeFigureOut">
              <a:rPr lang="en-US" smtClean="0"/>
              <a:t>3/8/2012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4B8384-6463-404F-8889-C66EF39200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0D5DCE7-ABC3-450E-A25A-8C59DAB0D65B}" type="datetimeFigureOut">
              <a:rPr lang="en-US" smtClean="0"/>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B8384-6463-404F-8889-C66EF39200B9}" type="slidenum">
              <a:rPr lang="en-US" smtClean="0"/>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0D5DCE7-ABC3-450E-A25A-8C59DAB0D65B}" type="datetimeFigureOut">
              <a:rPr lang="en-US" smtClean="0"/>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B8384-6463-404F-8889-C66EF39200B9}" type="slidenum">
              <a:rPr lang="en-US" smtClean="0"/>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20D5DCE7-ABC3-450E-A25A-8C59DAB0D65B}" type="datetimeFigureOut">
              <a:rPr lang="en-US" smtClean="0"/>
              <a:t>3/8/2012</a:t>
            </a:fld>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B34B8384-6463-404F-8889-C66EF39200B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2600" dirty="0" smtClean="0"/>
              <a:t>What </a:t>
            </a:r>
            <a:r>
              <a:rPr lang="en-US" sz="2600" dirty="0" smtClean="0"/>
              <a:t>effect </a:t>
            </a:r>
            <a:r>
              <a:rPr lang="en-US" sz="2600" dirty="0" smtClean="0"/>
              <a:t>does food insecurity and barriers to physical activity have on body mass index of low income-women?</a:t>
            </a:r>
            <a:endParaRPr lang="en-US" sz="2600" dirty="0"/>
          </a:p>
        </p:txBody>
      </p:sp>
      <p:sp>
        <p:nvSpPr>
          <p:cNvPr id="5" name="Content Placeholder 4"/>
          <p:cNvSpPr>
            <a:spLocks noGrp="1"/>
          </p:cNvSpPr>
          <p:nvPr>
            <p:ph idx="1"/>
          </p:nvPr>
        </p:nvSpPr>
        <p:spPr/>
        <p:txBody>
          <a:bodyPr>
            <a:normAutofit/>
          </a:bodyPr>
          <a:lstStyle/>
          <a:p>
            <a:pPr marL="68580" indent="0" algn="ctr">
              <a:buNone/>
            </a:pPr>
            <a:endParaRPr lang="en-US" sz="2400" dirty="0" smtClean="0"/>
          </a:p>
          <a:p>
            <a:pPr marL="68580" indent="0" algn="ctr">
              <a:buNone/>
            </a:pPr>
            <a:endParaRPr lang="en-US" sz="2400" dirty="0" smtClean="0"/>
          </a:p>
          <a:p>
            <a:pPr marL="68580" indent="0" algn="ctr">
              <a:buNone/>
            </a:pPr>
            <a:r>
              <a:rPr lang="en-US" sz="2400" dirty="0" smtClean="0"/>
              <a:t>Shawn E. Kise, MS student, BSN, RN</a:t>
            </a:r>
          </a:p>
          <a:p>
            <a:pPr marL="68580" indent="0" algn="ctr">
              <a:buNone/>
            </a:pPr>
            <a:r>
              <a:rPr lang="en-US" sz="2400" dirty="0" smtClean="0"/>
              <a:t>NUR 707</a:t>
            </a:r>
          </a:p>
          <a:p>
            <a:pPr marL="68580" indent="0" algn="ctr">
              <a:buNone/>
            </a:pPr>
            <a:r>
              <a:rPr lang="en-US" sz="2400" dirty="0" smtClean="0"/>
              <a:t>Wright State University</a:t>
            </a:r>
          </a:p>
          <a:p>
            <a:pPr marL="68580" indent="0" algn="ctr">
              <a:buNone/>
            </a:pPr>
            <a:r>
              <a:rPr lang="en-US" sz="2400" dirty="0" smtClean="0"/>
              <a:t>College of Nursing and Health </a:t>
            </a:r>
          </a:p>
          <a:p>
            <a:pPr marL="68580" indent="0" algn="ctr">
              <a:buNone/>
            </a:pPr>
            <a:r>
              <a:rPr lang="en-US" sz="2400" dirty="0" smtClean="0"/>
              <a:t>March 8</a:t>
            </a:r>
            <a:r>
              <a:rPr lang="en-US" sz="2400" baseline="30000" dirty="0" smtClean="0"/>
              <a:t>th</a:t>
            </a:r>
            <a:r>
              <a:rPr lang="en-US" sz="2400" dirty="0" smtClean="0"/>
              <a:t> 2010</a:t>
            </a:r>
          </a:p>
          <a:p>
            <a:pPr marL="68580" indent="0" algn="ctr">
              <a:buNone/>
            </a:pPr>
            <a:endParaRPr lang="en-US" sz="2400" dirty="0"/>
          </a:p>
        </p:txBody>
      </p:sp>
    </p:spTree>
    <p:extLst>
      <p:ext uri="{BB962C8B-B14F-4D97-AF65-F5344CB8AC3E}">
        <p14:creationId xmlns:p14="http://schemas.microsoft.com/office/powerpoint/2010/main" val="2513106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a:t>Theoretical Frame work</a:t>
            </a:r>
          </a:p>
        </p:txBody>
      </p:sp>
      <p:sp>
        <p:nvSpPr>
          <p:cNvPr id="3" name="Content Placeholder 2"/>
          <p:cNvSpPr>
            <a:spLocks noGrp="1"/>
          </p:cNvSpPr>
          <p:nvPr>
            <p:ph idx="1"/>
          </p:nvPr>
        </p:nvSpPr>
        <p:spPr/>
        <p:txBody>
          <a:bodyPr>
            <a:normAutofit/>
          </a:bodyPr>
          <a:lstStyle/>
          <a:p>
            <a:r>
              <a:rPr lang="en-US" sz="2400" dirty="0" smtClean="0"/>
              <a:t>Nola Pender’s Health Promotion Model</a:t>
            </a:r>
          </a:p>
          <a:p>
            <a:pPr lvl="1">
              <a:buFont typeface="Wingdings" pitchFamily="2" charset="2"/>
              <a:buChar char="q"/>
            </a:pPr>
            <a:r>
              <a:rPr lang="en-US" sz="2400" dirty="0" smtClean="0"/>
              <a:t>To help </a:t>
            </a:r>
            <a:r>
              <a:rPr lang="en-US" sz="2400" dirty="0"/>
              <a:t>increase the patient’s level of wellbeing and takes into account the multivariable nature of the person and the environment in which they live to gain better health.</a:t>
            </a:r>
          </a:p>
        </p:txBody>
      </p:sp>
    </p:spTree>
    <p:extLst>
      <p:ext uri="{BB962C8B-B14F-4D97-AF65-F5344CB8AC3E}">
        <p14:creationId xmlns:p14="http://schemas.microsoft.com/office/powerpoint/2010/main" val="18366196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p:txBody>
          <a:bodyPr>
            <a:normAutofit/>
          </a:bodyPr>
          <a:lstStyle/>
          <a:p>
            <a:r>
              <a:rPr lang="en-US" sz="2600" dirty="0" smtClean="0"/>
              <a:t>Research Methods</a:t>
            </a:r>
          </a:p>
          <a:p>
            <a:pPr lvl="1">
              <a:buFont typeface="Wingdings" pitchFamily="2" charset="2"/>
              <a:buChar char="q"/>
            </a:pPr>
            <a:r>
              <a:rPr lang="en-US" sz="2400" dirty="0"/>
              <a:t>This quantitative, descriptive correlational study will examine the correlation between food insecurity and barriers to physical activity to body mass index among low-income women in the Dayton area. </a:t>
            </a:r>
          </a:p>
        </p:txBody>
      </p:sp>
    </p:spTree>
    <p:extLst>
      <p:ext uri="{BB962C8B-B14F-4D97-AF65-F5344CB8AC3E}">
        <p14:creationId xmlns:p14="http://schemas.microsoft.com/office/powerpoint/2010/main" val="3168600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295400"/>
            <a:ext cx="7772400" cy="4419600"/>
          </a:xfrm>
        </p:spPr>
        <p:txBody>
          <a:bodyPr>
            <a:normAutofit lnSpcReduction="10000"/>
          </a:bodyPr>
          <a:lstStyle/>
          <a:p>
            <a:r>
              <a:rPr lang="en-US" sz="2600" dirty="0" smtClean="0"/>
              <a:t>Setting</a:t>
            </a:r>
          </a:p>
          <a:p>
            <a:pPr lvl="1">
              <a:buFont typeface="Wingdings" pitchFamily="2" charset="2"/>
              <a:buChar char="q"/>
            </a:pPr>
            <a:r>
              <a:rPr lang="en-US" sz="2400" dirty="0"/>
              <a:t>This study will take place in the Medicaid office located in the Job and Family Services agency building </a:t>
            </a:r>
            <a:r>
              <a:rPr lang="en-US" sz="2400" dirty="0" smtClean="0"/>
              <a:t> and the four WIC office locations in this county</a:t>
            </a:r>
            <a:r>
              <a:rPr lang="en-US" sz="2400" dirty="0" smtClean="0"/>
              <a:t>.</a:t>
            </a:r>
            <a:endParaRPr lang="en-US" sz="2200" dirty="0"/>
          </a:p>
          <a:p>
            <a:pPr marL="468630" lvl="1" indent="0">
              <a:buNone/>
            </a:pPr>
            <a:endParaRPr lang="en-US" sz="2400" dirty="0" smtClean="0"/>
          </a:p>
          <a:p>
            <a:pPr lvl="1">
              <a:buFont typeface="Wingdings" pitchFamily="2" charset="2"/>
              <a:buChar char="q"/>
            </a:pPr>
            <a:r>
              <a:rPr lang="en-US" sz="2400" b="1" dirty="0" smtClean="0"/>
              <a:t>Accessible Population </a:t>
            </a:r>
            <a:r>
              <a:rPr lang="en-US" sz="2400" dirty="0" smtClean="0"/>
              <a:t>are all the low-income women in this county. </a:t>
            </a:r>
          </a:p>
          <a:p>
            <a:pPr lvl="1">
              <a:buFont typeface="Wingdings" pitchFamily="2" charset="2"/>
              <a:buChar char="q"/>
            </a:pPr>
            <a:r>
              <a:rPr lang="en-US" sz="2400" b="1" dirty="0" smtClean="0"/>
              <a:t>Target Population </a:t>
            </a:r>
            <a:r>
              <a:rPr lang="en-US" sz="2400" dirty="0" smtClean="0"/>
              <a:t>are the low-income women that used the above offices during the collection period of this study.</a:t>
            </a:r>
            <a:endParaRPr lang="en-US" sz="2400" b="1" dirty="0" smtClean="0"/>
          </a:p>
        </p:txBody>
      </p:sp>
    </p:spTree>
    <p:extLst>
      <p:ext uri="{BB962C8B-B14F-4D97-AF65-F5344CB8AC3E}">
        <p14:creationId xmlns:p14="http://schemas.microsoft.com/office/powerpoint/2010/main" val="19776303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p:txBody>
          <a:bodyPr>
            <a:normAutofit/>
          </a:bodyPr>
          <a:lstStyle/>
          <a:p>
            <a:r>
              <a:rPr lang="en-US" sz="2600" dirty="0" smtClean="0"/>
              <a:t>Sample and sampling plan</a:t>
            </a:r>
          </a:p>
          <a:p>
            <a:pPr lvl="1">
              <a:buFont typeface="Wingdings" pitchFamily="2" charset="2"/>
              <a:buChar char="q"/>
            </a:pPr>
            <a:r>
              <a:rPr lang="en-US" sz="2400" dirty="0"/>
              <a:t>The sampling plan is a purposive, convenience sample.  Snowball sampling will also be used if the researcher is unable to obtain the projected number of participants into the study.  The total number of participants in this study is 30.  Oversampling will occur by 60% to account for attrition (</a:t>
            </a:r>
            <a:r>
              <a:rPr lang="en-US" sz="2400" u="sng" dirty="0"/>
              <a:t>N</a:t>
            </a:r>
            <a:r>
              <a:rPr lang="en-US" sz="2400" dirty="0"/>
              <a:t> = 48).  Oversampling by 60% was determined by the high attrition rates for mail surveys.</a:t>
            </a:r>
          </a:p>
        </p:txBody>
      </p:sp>
    </p:spTree>
    <p:extLst>
      <p:ext uri="{BB962C8B-B14F-4D97-AF65-F5344CB8AC3E}">
        <p14:creationId xmlns:p14="http://schemas.microsoft.com/office/powerpoint/2010/main" val="2605368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143000"/>
            <a:ext cx="7772400" cy="4191001"/>
          </a:xfrm>
        </p:spPr>
        <p:txBody>
          <a:bodyPr>
            <a:normAutofit lnSpcReduction="10000"/>
          </a:bodyPr>
          <a:lstStyle/>
          <a:p>
            <a:r>
              <a:rPr lang="en-US" sz="2600" dirty="0" smtClean="0"/>
              <a:t>Inclusion/exclusion criteria</a:t>
            </a:r>
          </a:p>
          <a:p>
            <a:pPr lvl="1">
              <a:buFont typeface="Wingdings" pitchFamily="2" charset="2"/>
              <a:buChar char="q"/>
            </a:pPr>
            <a:r>
              <a:rPr lang="en-US" sz="2400" b="1" dirty="0"/>
              <a:t>Inclusion criteria</a:t>
            </a:r>
            <a:r>
              <a:rPr lang="en-US" sz="2400" dirty="0"/>
              <a:t> for this study are as follows: (1) participants must be female; (2) be between the ages of 18 to 65 years of age; and (3) must have a total household income up to 185% of the Federal Poverty Income Guidelines.  </a:t>
            </a:r>
            <a:endParaRPr lang="en-US" sz="2400" dirty="0" smtClean="0"/>
          </a:p>
          <a:p>
            <a:pPr lvl="1">
              <a:buFont typeface="Wingdings" pitchFamily="2" charset="2"/>
              <a:buChar char="q"/>
            </a:pPr>
            <a:r>
              <a:rPr lang="en-US" sz="2400" b="1" dirty="0"/>
              <a:t>E</a:t>
            </a:r>
            <a:r>
              <a:rPr lang="en-US" sz="2400" b="1" dirty="0" smtClean="0"/>
              <a:t>xclusion </a:t>
            </a:r>
            <a:r>
              <a:rPr lang="en-US" sz="2400" b="1" dirty="0"/>
              <a:t>criteria </a:t>
            </a:r>
            <a:r>
              <a:rPr lang="en-US" sz="2400" dirty="0"/>
              <a:t>include: (1) anyone who is not female; (2) those who are &lt; 18 and &gt; 65 years of age; and (3) any female with a total household income of more than 185% of the Federal Poverty Income Guidelines. </a:t>
            </a:r>
          </a:p>
        </p:txBody>
      </p:sp>
    </p:spTree>
    <p:extLst>
      <p:ext uri="{BB962C8B-B14F-4D97-AF65-F5344CB8AC3E}">
        <p14:creationId xmlns:p14="http://schemas.microsoft.com/office/powerpoint/2010/main" val="3806913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295400"/>
            <a:ext cx="7772400" cy="4495800"/>
          </a:xfrm>
        </p:spPr>
        <p:txBody>
          <a:bodyPr>
            <a:normAutofit/>
          </a:bodyPr>
          <a:lstStyle/>
          <a:p>
            <a:r>
              <a:rPr lang="en-US" sz="2400" dirty="0" smtClean="0"/>
              <a:t>Recruitment/procedure</a:t>
            </a:r>
          </a:p>
          <a:p>
            <a:pPr marL="68580" indent="0">
              <a:buNone/>
            </a:pPr>
            <a:endParaRPr lang="en-US" sz="2400" dirty="0" smtClean="0"/>
          </a:p>
          <a:p>
            <a:pPr lvl="1">
              <a:buFont typeface="Wingdings" pitchFamily="2" charset="2"/>
              <a:buChar char="q"/>
            </a:pPr>
            <a:r>
              <a:rPr lang="en-US" sz="2400" dirty="0" smtClean="0"/>
              <a:t>Community flyers will be posted in the Job and Family Services building and the WIC offices</a:t>
            </a:r>
            <a:r>
              <a:rPr lang="en-US" sz="2400" dirty="0" smtClean="0"/>
              <a:t>.</a:t>
            </a:r>
          </a:p>
          <a:p>
            <a:pPr marL="468630" lvl="1" indent="0">
              <a:buNone/>
            </a:pPr>
            <a:endParaRPr lang="en-US" sz="2400" dirty="0" smtClean="0"/>
          </a:p>
          <a:p>
            <a:pPr lvl="1">
              <a:buFont typeface="Wingdings" pitchFamily="2" charset="2"/>
              <a:buChar char="q"/>
            </a:pPr>
            <a:r>
              <a:rPr lang="en-US" sz="2400" dirty="0" smtClean="0"/>
              <a:t>Medicaid and WIC office staff will be instructed by the researcher to inform the women who meet the criteria of the study during their appointments.</a:t>
            </a:r>
          </a:p>
          <a:p>
            <a:pPr marL="68580" indent="0">
              <a:buNone/>
            </a:pPr>
            <a:endParaRPr lang="en-US" sz="2600" dirty="0"/>
          </a:p>
        </p:txBody>
      </p:sp>
    </p:spTree>
    <p:extLst>
      <p:ext uri="{BB962C8B-B14F-4D97-AF65-F5344CB8AC3E}">
        <p14:creationId xmlns:p14="http://schemas.microsoft.com/office/powerpoint/2010/main" val="41353983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219200"/>
            <a:ext cx="7772400" cy="4495800"/>
          </a:xfrm>
        </p:spPr>
        <p:txBody>
          <a:bodyPr>
            <a:normAutofit lnSpcReduction="10000"/>
          </a:bodyPr>
          <a:lstStyle/>
          <a:p>
            <a:pPr lvl="1">
              <a:buFont typeface="Wingdings" pitchFamily="2" charset="2"/>
              <a:buChar char="Ø"/>
            </a:pPr>
            <a:r>
              <a:rPr lang="en-US" sz="2400" dirty="0" smtClean="0"/>
              <a:t>Recruitment/procedure </a:t>
            </a:r>
            <a:r>
              <a:rPr lang="en-US" sz="2400" dirty="0" err="1" smtClean="0"/>
              <a:t>con’t</a:t>
            </a:r>
            <a:r>
              <a:rPr lang="en-US" sz="2400" dirty="0" smtClean="0"/>
              <a:t>.</a:t>
            </a:r>
          </a:p>
          <a:p>
            <a:pPr marL="468630" lvl="1" indent="0">
              <a:buNone/>
            </a:pPr>
            <a:endParaRPr lang="en-US" sz="2400" dirty="0" smtClean="0"/>
          </a:p>
          <a:p>
            <a:pPr lvl="1">
              <a:buFont typeface="Wingdings" pitchFamily="2" charset="2"/>
              <a:buChar char="q"/>
            </a:pPr>
            <a:r>
              <a:rPr lang="en-US" sz="2400" dirty="0" smtClean="0"/>
              <a:t>Staff </a:t>
            </a:r>
            <a:r>
              <a:rPr lang="en-US" sz="2400" dirty="0"/>
              <a:t>will administer the study material to the women that want to participate in a quite and private </a:t>
            </a:r>
            <a:r>
              <a:rPr lang="en-US" sz="2400" dirty="0" smtClean="0"/>
              <a:t>area at the offices.</a:t>
            </a:r>
          </a:p>
          <a:p>
            <a:pPr lvl="1">
              <a:buFont typeface="Wingdings" pitchFamily="2" charset="2"/>
              <a:buChar char="q"/>
            </a:pPr>
            <a:r>
              <a:rPr lang="en-US" sz="2400" dirty="0" smtClean="0"/>
              <a:t>Women </a:t>
            </a:r>
            <a:r>
              <a:rPr lang="en-US" sz="2400" dirty="0"/>
              <a:t>who do not have time to complete the study at the office but would like to participate will fill out an information card and will be contacted by the researcher via phone. </a:t>
            </a:r>
            <a:endParaRPr lang="en-US" sz="2400" dirty="0" smtClean="0"/>
          </a:p>
          <a:p>
            <a:pPr lvl="1">
              <a:buFont typeface="Wingdings" pitchFamily="2" charset="2"/>
              <a:buChar char="q"/>
            </a:pPr>
            <a:r>
              <a:rPr lang="en-US" sz="2400" dirty="0" smtClean="0"/>
              <a:t>Women that contact the researcher from the community flyer will be contacted by the researcher via phone.</a:t>
            </a:r>
            <a:endParaRPr lang="en-US" sz="2400" dirty="0"/>
          </a:p>
          <a:p>
            <a:endParaRPr lang="en-US" dirty="0"/>
          </a:p>
        </p:txBody>
      </p:sp>
    </p:spTree>
    <p:extLst>
      <p:ext uri="{BB962C8B-B14F-4D97-AF65-F5344CB8AC3E}">
        <p14:creationId xmlns:p14="http://schemas.microsoft.com/office/powerpoint/2010/main" val="3430533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371600"/>
            <a:ext cx="7772400" cy="4343400"/>
          </a:xfrm>
        </p:spPr>
        <p:txBody>
          <a:bodyPr>
            <a:normAutofit/>
          </a:bodyPr>
          <a:lstStyle/>
          <a:p>
            <a:r>
              <a:rPr lang="en-US" sz="2400" dirty="0" smtClean="0"/>
              <a:t>Ethical </a:t>
            </a:r>
            <a:r>
              <a:rPr lang="en-US" sz="2400" dirty="0" smtClean="0"/>
              <a:t>consideration</a:t>
            </a:r>
          </a:p>
          <a:p>
            <a:endParaRPr lang="en-US" sz="2400" dirty="0" smtClean="0"/>
          </a:p>
          <a:p>
            <a:pPr lvl="1">
              <a:buFont typeface="Wingdings" pitchFamily="2" charset="2"/>
              <a:buChar char="q"/>
            </a:pPr>
            <a:r>
              <a:rPr lang="en-US" sz="2400" dirty="0" smtClean="0"/>
              <a:t>Explanation </a:t>
            </a:r>
            <a:r>
              <a:rPr lang="en-US" sz="2400" dirty="0"/>
              <a:t>of the procedure, risks, benefits, confidentiality, and the right not to participate will be in writing on the informed </a:t>
            </a:r>
            <a:r>
              <a:rPr lang="en-US" sz="2400" dirty="0" smtClean="0"/>
              <a:t>consent</a:t>
            </a:r>
            <a:r>
              <a:rPr lang="en-US" sz="2400" dirty="0" smtClean="0"/>
              <a:t>.</a:t>
            </a:r>
          </a:p>
          <a:p>
            <a:pPr lvl="1">
              <a:buFont typeface="Wingdings" pitchFamily="2" charset="2"/>
              <a:buChar char="q"/>
            </a:pPr>
            <a:endParaRPr lang="en-US" sz="2400" dirty="0" smtClean="0"/>
          </a:p>
          <a:p>
            <a:pPr lvl="1">
              <a:buFont typeface="Wingdings" pitchFamily="2" charset="2"/>
              <a:buChar char="q"/>
            </a:pPr>
            <a:r>
              <a:rPr lang="en-US" sz="2400" dirty="0" smtClean="0"/>
              <a:t> </a:t>
            </a:r>
            <a:r>
              <a:rPr lang="en-US" sz="2400" dirty="0"/>
              <a:t>Approval will be obtained through the Wright State University </a:t>
            </a:r>
            <a:r>
              <a:rPr lang="en-US" sz="2400" dirty="0" smtClean="0"/>
              <a:t>IRB as </a:t>
            </a:r>
            <a:r>
              <a:rPr lang="en-US" sz="2400" dirty="0"/>
              <a:t>well as from the directors overseeing the WIC and Medicaid programs. </a:t>
            </a:r>
            <a:endParaRPr lang="en-US" sz="2400" dirty="0" smtClean="0"/>
          </a:p>
        </p:txBody>
      </p:sp>
    </p:spTree>
    <p:extLst>
      <p:ext uri="{BB962C8B-B14F-4D97-AF65-F5344CB8AC3E}">
        <p14:creationId xmlns:p14="http://schemas.microsoft.com/office/powerpoint/2010/main" val="240674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p:txBody>
          <a:bodyPr/>
          <a:lstStyle/>
          <a:p>
            <a:r>
              <a:rPr lang="en-US" sz="2400" dirty="0" smtClean="0"/>
              <a:t>Ethical consideration </a:t>
            </a:r>
            <a:r>
              <a:rPr lang="en-US" sz="2400" dirty="0" err="1" smtClean="0"/>
              <a:t>con’t</a:t>
            </a:r>
            <a:r>
              <a:rPr lang="en-US" dirty="0" smtClean="0"/>
              <a:t>.</a:t>
            </a:r>
          </a:p>
          <a:p>
            <a:endParaRPr lang="en-US" dirty="0"/>
          </a:p>
          <a:p>
            <a:pPr lvl="1">
              <a:buFont typeface="Wingdings" pitchFamily="2" charset="2"/>
              <a:buChar char="q"/>
            </a:pPr>
            <a:r>
              <a:rPr lang="en-US" sz="2400" dirty="0" smtClean="0"/>
              <a:t> </a:t>
            </a:r>
            <a:r>
              <a:rPr lang="en-US" sz="2400" dirty="0"/>
              <a:t>Confidentiality and </a:t>
            </a:r>
            <a:r>
              <a:rPr lang="en-US" sz="2400" dirty="0" smtClean="0"/>
              <a:t>anonymity will be kept.</a:t>
            </a:r>
          </a:p>
          <a:p>
            <a:pPr lvl="1">
              <a:buFont typeface="Wingdings" pitchFamily="2" charset="2"/>
              <a:buChar char="q"/>
            </a:pPr>
            <a:endParaRPr lang="en-US" sz="2400" dirty="0"/>
          </a:p>
          <a:p>
            <a:pPr lvl="1">
              <a:buFont typeface="Wingdings" pitchFamily="2" charset="2"/>
              <a:buChar char="q"/>
            </a:pPr>
            <a:r>
              <a:rPr lang="en-US" sz="2400" dirty="0"/>
              <a:t>The researcher has recently completed the CITI training for “Human Subjects</a:t>
            </a:r>
            <a:r>
              <a:rPr lang="en-US" sz="2400" dirty="0" smtClean="0"/>
              <a:t>”.</a:t>
            </a:r>
          </a:p>
          <a:p>
            <a:pPr lvl="1">
              <a:buFont typeface="Wingdings" pitchFamily="2" charset="2"/>
              <a:buChar char="q"/>
            </a:pPr>
            <a:endParaRPr lang="en-US" sz="2400" dirty="0"/>
          </a:p>
          <a:p>
            <a:pPr lvl="1">
              <a:buFont typeface="Wingdings" pitchFamily="2" charset="2"/>
              <a:buChar char="q"/>
            </a:pPr>
            <a:r>
              <a:rPr lang="en-US" sz="2400" dirty="0"/>
              <a:t>Participants will receive a $10 VISA gift card.</a:t>
            </a:r>
          </a:p>
          <a:p>
            <a:pPr marL="68580" indent="0">
              <a:buNone/>
            </a:pPr>
            <a:endParaRPr lang="en-US" sz="2400" dirty="0"/>
          </a:p>
        </p:txBody>
      </p:sp>
    </p:spTree>
    <p:extLst>
      <p:ext uri="{BB962C8B-B14F-4D97-AF65-F5344CB8AC3E}">
        <p14:creationId xmlns:p14="http://schemas.microsoft.com/office/powerpoint/2010/main" val="65340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143000"/>
            <a:ext cx="7772400" cy="4572000"/>
          </a:xfrm>
        </p:spPr>
        <p:txBody>
          <a:bodyPr>
            <a:normAutofit lnSpcReduction="10000"/>
          </a:bodyPr>
          <a:lstStyle/>
          <a:p>
            <a:r>
              <a:rPr lang="en-US" sz="2600" dirty="0" smtClean="0"/>
              <a:t>Data collection </a:t>
            </a:r>
            <a:r>
              <a:rPr lang="en-US" sz="2600" dirty="0" smtClean="0"/>
              <a:t>procedures</a:t>
            </a:r>
          </a:p>
          <a:p>
            <a:endParaRPr lang="en-US" sz="2600" dirty="0" smtClean="0"/>
          </a:p>
          <a:p>
            <a:pPr lvl="1">
              <a:buFont typeface="Wingdings" pitchFamily="2" charset="2"/>
              <a:buChar char="q"/>
            </a:pPr>
            <a:r>
              <a:rPr lang="en-US" sz="2400" dirty="0"/>
              <a:t>The United States Department of Agriculture’s </a:t>
            </a:r>
            <a:r>
              <a:rPr lang="en-US" sz="2400" dirty="0" smtClean="0"/>
              <a:t>18-item </a:t>
            </a:r>
            <a:r>
              <a:rPr lang="en-US" sz="2400" dirty="0"/>
              <a:t>Household Food Security Survey Module will be used to measure food security. </a:t>
            </a:r>
            <a:endParaRPr lang="en-US" sz="2400" dirty="0" smtClean="0"/>
          </a:p>
          <a:p>
            <a:pPr lvl="1">
              <a:buFont typeface="Wingdings" pitchFamily="2" charset="2"/>
              <a:buChar char="q"/>
            </a:pPr>
            <a:r>
              <a:rPr lang="en-US" sz="2400" dirty="0"/>
              <a:t>A</a:t>
            </a:r>
            <a:r>
              <a:rPr lang="en-US" sz="2400" dirty="0" smtClean="0"/>
              <a:t> </a:t>
            </a:r>
            <a:r>
              <a:rPr lang="en-US" sz="2400" dirty="0"/>
              <a:t>15-item questionnaire to assess barriers to physical activity. </a:t>
            </a:r>
            <a:endParaRPr lang="en-US" sz="2400" dirty="0" smtClean="0"/>
          </a:p>
          <a:p>
            <a:pPr lvl="1">
              <a:buFont typeface="Wingdings" pitchFamily="2" charset="2"/>
              <a:buChar char="q"/>
            </a:pPr>
            <a:r>
              <a:rPr lang="en-US" sz="2400" dirty="0"/>
              <a:t>The socio-demographic questionnaire will ask participants their age, race/ethnicity, height, weight, income, education level, marital status, number of total household members, and the number of children under 18 years of age living in the home</a:t>
            </a:r>
            <a:r>
              <a:rPr lang="en-US" sz="2400" dirty="0" smtClean="0"/>
              <a:t>.</a:t>
            </a:r>
          </a:p>
          <a:p>
            <a:pPr lvl="1">
              <a:buFont typeface="Wingdings" pitchFamily="2" charset="2"/>
              <a:buChar char="q"/>
            </a:pPr>
            <a:endParaRPr lang="en-US" sz="2200" dirty="0"/>
          </a:p>
        </p:txBody>
      </p:sp>
    </p:spTree>
    <p:extLst>
      <p:ext uri="{BB962C8B-B14F-4D97-AF65-F5344CB8AC3E}">
        <p14:creationId xmlns:p14="http://schemas.microsoft.com/office/powerpoint/2010/main" val="460112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2400" b="1" dirty="0"/>
              <a:t/>
            </a:r>
            <a:br>
              <a:rPr lang="en-US" sz="2400" b="1" dirty="0"/>
            </a:br>
            <a:endParaRPr lang="en-US" sz="2400" dirty="0"/>
          </a:p>
        </p:txBody>
      </p:sp>
      <p:sp>
        <p:nvSpPr>
          <p:cNvPr id="6" name="Content Placeholder 5"/>
          <p:cNvSpPr>
            <a:spLocks noGrp="1"/>
          </p:cNvSpPr>
          <p:nvPr>
            <p:ph idx="1"/>
          </p:nvPr>
        </p:nvSpPr>
        <p:spPr>
          <a:xfrm>
            <a:off x="685800" y="152400"/>
            <a:ext cx="7772400" cy="5791199"/>
          </a:xfrm>
        </p:spPr>
        <p:txBody>
          <a:bodyPr>
            <a:normAutofit/>
          </a:bodyPr>
          <a:lstStyle/>
          <a:p>
            <a:pPr marL="68580" indent="0" algn="ctr">
              <a:buNone/>
            </a:pPr>
            <a:endParaRPr lang="en-US" sz="2400" b="1" dirty="0" smtClean="0"/>
          </a:p>
          <a:p>
            <a:pPr marL="68580" indent="0" algn="ctr">
              <a:buNone/>
            </a:pPr>
            <a:r>
              <a:rPr lang="en-US" sz="2400" b="1" dirty="0" smtClean="0"/>
              <a:t>Problem Statement</a:t>
            </a:r>
          </a:p>
          <a:p>
            <a:pPr marL="68580" indent="0">
              <a:buNone/>
            </a:pPr>
            <a:r>
              <a:rPr lang="en-US" sz="2400" dirty="0" smtClean="0"/>
              <a:t>Prevalence </a:t>
            </a:r>
            <a:r>
              <a:rPr lang="en-US" sz="2400" dirty="0"/>
              <a:t>and trend reports have continuously shown an increase in obesity in women over the past several decades and remains a major threat among lower-income women. </a:t>
            </a:r>
            <a:endParaRPr lang="en-US" sz="2400" dirty="0" smtClean="0"/>
          </a:p>
          <a:p>
            <a:pPr marL="68580" indent="0" algn="ctr">
              <a:buNone/>
            </a:pPr>
            <a:endParaRPr lang="en-US" sz="2400" b="1" dirty="0" smtClean="0"/>
          </a:p>
          <a:p>
            <a:pPr marL="68580" indent="0" algn="ctr">
              <a:buNone/>
            </a:pPr>
            <a:r>
              <a:rPr lang="en-US" sz="2400" b="1" dirty="0" smtClean="0"/>
              <a:t>Purpose Statement</a:t>
            </a:r>
            <a:endParaRPr lang="en-US" sz="2400" b="1" dirty="0"/>
          </a:p>
          <a:p>
            <a:pPr marL="68580" indent="0">
              <a:buNone/>
            </a:pPr>
            <a:r>
              <a:rPr lang="en-US" sz="2400" dirty="0"/>
              <a:t>The purpose of this quantitative research study is to examine the influence of food security using the U.S. Household Food Security Survey Module, and barriers to physical activity level affects body mass index among low-income women. </a:t>
            </a:r>
          </a:p>
          <a:p>
            <a:pPr marL="68580" indent="0">
              <a:buNone/>
            </a:pPr>
            <a:endParaRPr lang="en-US" sz="2400" dirty="0"/>
          </a:p>
          <a:p>
            <a:pPr marL="68580" indent="0">
              <a:buNone/>
            </a:pPr>
            <a:endParaRPr lang="en-US" sz="2400" dirty="0"/>
          </a:p>
        </p:txBody>
      </p:sp>
    </p:spTree>
    <p:extLst>
      <p:ext uri="{BB962C8B-B14F-4D97-AF65-F5344CB8AC3E}">
        <p14:creationId xmlns:p14="http://schemas.microsoft.com/office/powerpoint/2010/main" val="34650209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plan</a:t>
            </a:r>
            <a:endParaRPr lang="en-US" sz="2600" dirty="0"/>
          </a:p>
        </p:txBody>
      </p:sp>
      <p:sp>
        <p:nvSpPr>
          <p:cNvPr id="3" name="Content Placeholder 2"/>
          <p:cNvSpPr>
            <a:spLocks noGrp="1"/>
          </p:cNvSpPr>
          <p:nvPr>
            <p:ph idx="1"/>
          </p:nvPr>
        </p:nvSpPr>
        <p:spPr>
          <a:xfrm>
            <a:off x="685800" y="1295400"/>
            <a:ext cx="7772400" cy="4038601"/>
          </a:xfrm>
        </p:spPr>
        <p:txBody>
          <a:bodyPr>
            <a:normAutofit lnSpcReduction="10000"/>
          </a:bodyPr>
          <a:lstStyle/>
          <a:p>
            <a:r>
              <a:rPr lang="en-US" sz="2600" dirty="0" smtClean="0"/>
              <a:t>Data analysis procedures</a:t>
            </a:r>
          </a:p>
          <a:p>
            <a:pPr lvl="1">
              <a:buFont typeface="Wingdings" pitchFamily="2" charset="2"/>
              <a:buChar char="q"/>
            </a:pPr>
            <a:r>
              <a:rPr lang="en-US" sz="2400" dirty="0"/>
              <a:t>Non-parametric measures include: mean, median, range, standard deviation, percentage, and frequency. </a:t>
            </a:r>
            <a:endParaRPr lang="en-US" sz="2400" dirty="0" smtClean="0"/>
          </a:p>
          <a:p>
            <a:pPr lvl="1">
              <a:buFont typeface="Wingdings" pitchFamily="2" charset="2"/>
              <a:buChar char="q"/>
            </a:pPr>
            <a:r>
              <a:rPr lang="en-US" sz="2400" dirty="0"/>
              <a:t>The most appropriate parametric measurements for this study are: Pearson’s r correlation to test the relationships between two variables. </a:t>
            </a:r>
            <a:endParaRPr lang="en-US" sz="2400" dirty="0" smtClean="0"/>
          </a:p>
          <a:p>
            <a:pPr lvl="1">
              <a:buFont typeface="Wingdings" pitchFamily="2" charset="2"/>
              <a:buChar char="q"/>
            </a:pPr>
            <a:r>
              <a:rPr lang="en-US" sz="2400" dirty="0"/>
              <a:t>Data entry and interpretation will be done by the Wright State University Statistical Consultation Center in consultation with the researcher and faculty advisor in the College of Nursing and Health.  </a:t>
            </a:r>
          </a:p>
        </p:txBody>
      </p:sp>
    </p:spTree>
    <p:extLst>
      <p:ext uri="{BB962C8B-B14F-4D97-AF65-F5344CB8AC3E}">
        <p14:creationId xmlns:p14="http://schemas.microsoft.com/office/powerpoint/2010/main" val="2291837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questions</a:t>
            </a:r>
            <a:endParaRPr lang="en-US" sz="2600" dirty="0"/>
          </a:p>
        </p:txBody>
      </p:sp>
      <p:pic>
        <p:nvPicPr>
          <p:cNvPr id="1026" name="Picture 2" descr="C:\Users\cobra kise\AppData\Local\Microsoft\Windows\Temporary Internet Files\Content.IE5\8DDQQ6M4\MC900434403[1].wm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62200" y="1828800"/>
            <a:ext cx="441960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043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Research Questions and Variables</a:t>
            </a:r>
            <a:endParaRPr lang="en-US" sz="2600" dirty="0"/>
          </a:p>
        </p:txBody>
      </p:sp>
      <p:sp>
        <p:nvSpPr>
          <p:cNvPr id="3" name="Content Placeholder 2"/>
          <p:cNvSpPr>
            <a:spLocks noGrp="1"/>
          </p:cNvSpPr>
          <p:nvPr>
            <p:ph idx="1"/>
          </p:nvPr>
        </p:nvSpPr>
        <p:spPr/>
        <p:txBody>
          <a:bodyPr>
            <a:normAutofit/>
          </a:bodyPr>
          <a:lstStyle/>
          <a:p>
            <a:pPr marL="525780" indent="-457200">
              <a:buAutoNum type="arabicParenBoth"/>
            </a:pPr>
            <a:r>
              <a:rPr lang="en-US" sz="2400" dirty="0"/>
              <a:t>W</a:t>
            </a:r>
            <a:r>
              <a:rPr lang="en-US" sz="2400" dirty="0" smtClean="0"/>
              <a:t>hat </a:t>
            </a:r>
            <a:r>
              <a:rPr lang="en-US" sz="2400" dirty="0"/>
              <a:t>is the relationship between food insecurity and </a:t>
            </a:r>
            <a:r>
              <a:rPr lang="en-US" sz="2400" dirty="0" smtClean="0"/>
              <a:t>BMI </a:t>
            </a:r>
            <a:r>
              <a:rPr lang="en-US" sz="2400" dirty="0"/>
              <a:t>in low-income adult females in the Dayton, Ohio area</a:t>
            </a:r>
            <a:r>
              <a:rPr lang="en-US" sz="2400" dirty="0" smtClean="0"/>
              <a:t>?</a:t>
            </a:r>
          </a:p>
          <a:p>
            <a:pPr marL="525780" indent="-457200">
              <a:buAutoNum type="arabicParenBoth"/>
            </a:pPr>
            <a:r>
              <a:rPr lang="en-US" sz="2400" dirty="0"/>
              <a:t>W</a:t>
            </a:r>
            <a:r>
              <a:rPr lang="en-US" sz="2400" dirty="0" smtClean="0"/>
              <a:t>hat </a:t>
            </a:r>
            <a:r>
              <a:rPr lang="en-US" sz="2400" dirty="0"/>
              <a:t>is the relationship between </a:t>
            </a:r>
            <a:r>
              <a:rPr lang="en-US" sz="2400" dirty="0" smtClean="0"/>
              <a:t>barriers to physical </a:t>
            </a:r>
            <a:r>
              <a:rPr lang="en-US" sz="2400" dirty="0"/>
              <a:t>activity and </a:t>
            </a:r>
            <a:r>
              <a:rPr lang="en-US" sz="2400" dirty="0" smtClean="0"/>
              <a:t>BMI </a:t>
            </a:r>
            <a:r>
              <a:rPr lang="en-US" sz="2400" dirty="0"/>
              <a:t>in low-income adult females in the Dayton, Ohio area? </a:t>
            </a:r>
            <a:endParaRPr lang="en-US" sz="2400" dirty="0" smtClean="0"/>
          </a:p>
          <a:p>
            <a:pPr>
              <a:buFont typeface="Wingdings" pitchFamily="2" charset="2"/>
              <a:buChar char="q"/>
            </a:pPr>
            <a:r>
              <a:rPr lang="en-US" sz="2400" b="1" dirty="0" smtClean="0"/>
              <a:t>Independent Variables </a:t>
            </a:r>
            <a:r>
              <a:rPr lang="en-US" sz="2400" dirty="0" smtClean="0"/>
              <a:t>– Food insecurity and barriers to physical activity.</a:t>
            </a:r>
          </a:p>
          <a:p>
            <a:pPr>
              <a:buFont typeface="Wingdings" pitchFamily="2" charset="2"/>
              <a:buChar char="q"/>
            </a:pPr>
            <a:r>
              <a:rPr lang="en-US" sz="2400" b="1" dirty="0" smtClean="0"/>
              <a:t>Dependent Variable </a:t>
            </a:r>
            <a:r>
              <a:rPr lang="en-US" sz="2400" dirty="0" smtClean="0"/>
              <a:t>– BMI </a:t>
            </a:r>
            <a:endParaRPr lang="en-US" sz="2400" dirty="0"/>
          </a:p>
        </p:txBody>
      </p:sp>
    </p:spTree>
    <p:extLst>
      <p:ext uri="{BB962C8B-B14F-4D97-AF65-F5344CB8AC3E}">
        <p14:creationId xmlns:p14="http://schemas.microsoft.com/office/powerpoint/2010/main" val="1357266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Potential funding sources</a:t>
            </a:r>
            <a:endParaRPr lang="en-US" sz="2600" dirty="0"/>
          </a:p>
        </p:txBody>
      </p:sp>
      <p:sp>
        <p:nvSpPr>
          <p:cNvPr id="3" name="Content Placeholder 2"/>
          <p:cNvSpPr>
            <a:spLocks noGrp="1"/>
          </p:cNvSpPr>
          <p:nvPr>
            <p:ph idx="1"/>
          </p:nvPr>
        </p:nvSpPr>
        <p:spPr/>
        <p:txBody>
          <a:bodyPr/>
          <a:lstStyle/>
          <a:p>
            <a:pPr>
              <a:buFont typeface="Wingdings" pitchFamily="2" charset="2"/>
              <a:buChar char="q"/>
            </a:pPr>
            <a:r>
              <a:rPr lang="en-US" sz="2600" dirty="0"/>
              <a:t>NIH Small Grant Program</a:t>
            </a:r>
          </a:p>
          <a:p>
            <a:pPr>
              <a:buFont typeface="Wingdings" pitchFamily="2" charset="2"/>
              <a:buChar char="q"/>
            </a:pPr>
            <a:endParaRPr lang="en-US" sz="2600" dirty="0" smtClean="0"/>
          </a:p>
          <a:p>
            <a:pPr>
              <a:buFont typeface="Wingdings" pitchFamily="2" charset="2"/>
              <a:buChar char="q"/>
            </a:pPr>
            <a:r>
              <a:rPr lang="en-US" sz="2600" dirty="0"/>
              <a:t>Sigma Theta </a:t>
            </a:r>
            <a:r>
              <a:rPr lang="en-US" sz="2600" dirty="0" smtClean="0"/>
              <a:t>Tau</a:t>
            </a:r>
          </a:p>
          <a:p>
            <a:pPr lvl="1">
              <a:buFont typeface="Wingdings" pitchFamily="2" charset="2"/>
              <a:buChar char="§"/>
            </a:pPr>
            <a:r>
              <a:rPr lang="en-US" sz="2400" dirty="0"/>
              <a:t>International Small Grant</a:t>
            </a:r>
          </a:p>
          <a:p>
            <a:pPr lvl="1">
              <a:buFont typeface="Wingdings" pitchFamily="2" charset="2"/>
              <a:buChar char="§"/>
            </a:pPr>
            <a:r>
              <a:rPr lang="en-US" sz="2400" dirty="0"/>
              <a:t>Zeta Phi Chapter Awards and </a:t>
            </a:r>
            <a:r>
              <a:rPr lang="en-US" sz="2400" dirty="0" smtClean="0"/>
              <a:t>Grants</a:t>
            </a:r>
            <a:endParaRPr lang="en-US" sz="2400" dirty="0"/>
          </a:p>
          <a:p>
            <a:pPr>
              <a:buFont typeface="Wingdings" pitchFamily="2" charset="2"/>
              <a:buChar char="q"/>
            </a:pPr>
            <a:endParaRPr lang="en-US" sz="2400" dirty="0"/>
          </a:p>
        </p:txBody>
      </p:sp>
    </p:spTree>
    <p:extLst>
      <p:ext uri="{BB962C8B-B14F-4D97-AF65-F5344CB8AC3E}">
        <p14:creationId xmlns:p14="http://schemas.microsoft.com/office/powerpoint/2010/main" val="3637847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Background and significance</a:t>
            </a:r>
            <a:endParaRPr lang="en-US" sz="2600" dirty="0"/>
          </a:p>
        </p:txBody>
      </p:sp>
      <p:sp>
        <p:nvSpPr>
          <p:cNvPr id="3" name="Content Placeholder 2"/>
          <p:cNvSpPr>
            <a:spLocks noGrp="1"/>
          </p:cNvSpPr>
          <p:nvPr>
            <p:ph idx="1"/>
          </p:nvPr>
        </p:nvSpPr>
        <p:spPr>
          <a:xfrm>
            <a:off x="685800" y="1447800"/>
            <a:ext cx="7772400" cy="3886201"/>
          </a:xfrm>
        </p:spPr>
        <p:txBody>
          <a:bodyPr>
            <a:normAutofit/>
          </a:bodyPr>
          <a:lstStyle/>
          <a:p>
            <a:r>
              <a:rPr lang="en-US" sz="2400" dirty="0" smtClean="0"/>
              <a:t>M.S. Townsend, J. </a:t>
            </a:r>
            <a:r>
              <a:rPr lang="en-US" sz="2400" dirty="0" err="1" smtClean="0"/>
              <a:t>Peerson</a:t>
            </a:r>
            <a:r>
              <a:rPr lang="en-US" sz="2400" dirty="0" smtClean="0"/>
              <a:t>, B. Love, C. </a:t>
            </a:r>
            <a:r>
              <a:rPr lang="en-US" sz="2400" dirty="0" err="1" smtClean="0"/>
              <a:t>Achterberg</a:t>
            </a:r>
            <a:r>
              <a:rPr lang="en-US" sz="2400" dirty="0" smtClean="0"/>
              <a:t>, and S.P. </a:t>
            </a:r>
            <a:r>
              <a:rPr lang="en-US" sz="2400" dirty="0" err="1" smtClean="0"/>
              <a:t>Murpy</a:t>
            </a:r>
            <a:r>
              <a:rPr lang="en-US" sz="2400" dirty="0" smtClean="0"/>
              <a:t> (2001)</a:t>
            </a:r>
          </a:p>
          <a:p>
            <a:endParaRPr lang="en-US" sz="2400" dirty="0"/>
          </a:p>
          <a:p>
            <a:r>
              <a:rPr lang="en-US" sz="2400" dirty="0" smtClean="0"/>
              <a:t>C.F. </a:t>
            </a:r>
            <a:r>
              <a:rPr lang="en-US" sz="2400" dirty="0" err="1" smtClean="0"/>
              <a:t>Bove</a:t>
            </a:r>
            <a:r>
              <a:rPr lang="en-US" sz="2400" dirty="0"/>
              <a:t> </a:t>
            </a:r>
            <a:r>
              <a:rPr lang="en-US" sz="2400" dirty="0" smtClean="0"/>
              <a:t>and C.M. Olson (2006)</a:t>
            </a:r>
          </a:p>
          <a:p>
            <a:endParaRPr lang="en-US" sz="2400" dirty="0"/>
          </a:p>
          <a:p>
            <a:r>
              <a:rPr lang="en-US" sz="2400" dirty="0" smtClean="0"/>
              <a:t>K.C. Jordan, J.H. Freeland-Graves, D.M. </a:t>
            </a:r>
            <a:r>
              <a:rPr lang="en-US" sz="2400" dirty="0" err="1" smtClean="0"/>
              <a:t>Klohe</a:t>
            </a:r>
            <a:r>
              <a:rPr lang="en-US" sz="2400" dirty="0" smtClean="0"/>
              <a:t>-Lehman, G. </a:t>
            </a:r>
            <a:r>
              <a:rPr lang="en-US" sz="2400" dirty="0" err="1" smtClean="0"/>
              <a:t>Cai</a:t>
            </a:r>
            <a:r>
              <a:rPr lang="en-US" sz="2400" dirty="0" smtClean="0"/>
              <a:t>, V.S. </a:t>
            </a:r>
            <a:r>
              <a:rPr lang="en-US" sz="2400" dirty="0" err="1" smtClean="0"/>
              <a:t>Voruganti</a:t>
            </a:r>
            <a:r>
              <a:rPr lang="en-US" sz="2400" dirty="0" smtClean="0"/>
              <a:t>, J.M. Profit, H.J. </a:t>
            </a:r>
            <a:r>
              <a:rPr lang="en-US" sz="2400" dirty="0" err="1" smtClean="0"/>
              <a:t>Nuss</a:t>
            </a:r>
            <a:r>
              <a:rPr lang="en-US" sz="2400" dirty="0" smtClean="0"/>
              <a:t>, T.J. </a:t>
            </a:r>
            <a:r>
              <a:rPr lang="en-US" sz="2400" dirty="0" err="1" smtClean="0"/>
              <a:t>Milani</a:t>
            </a:r>
            <a:r>
              <a:rPr lang="en-US" sz="2400" dirty="0" smtClean="0"/>
              <a:t>, and T.M. </a:t>
            </a:r>
            <a:r>
              <a:rPr lang="en-US" sz="2400" dirty="0" err="1" smtClean="0"/>
              <a:t>Bohman</a:t>
            </a:r>
            <a:r>
              <a:rPr lang="en-US" sz="2400" dirty="0" smtClean="0"/>
              <a:t> (2008)</a:t>
            </a:r>
            <a:endParaRPr lang="en-US" sz="2400" dirty="0"/>
          </a:p>
        </p:txBody>
      </p:sp>
    </p:spTree>
    <p:extLst>
      <p:ext uri="{BB962C8B-B14F-4D97-AF65-F5344CB8AC3E}">
        <p14:creationId xmlns:p14="http://schemas.microsoft.com/office/powerpoint/2010/main" val="3856301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a:t>Background and significance</a:t>
            </a:r>
          </a:p>
        </p:txBody>
      </p:sp>
      <p:sp>
        <p:nvSpPr>
          <p:cNvPr id="3" name="Content Placeholder 2"/>
          <p:cNvSpPr>
            <a:spLocks noGrp="1"/>
          </p:cNvSpPr>
          <p:nvPr>
            <p:ph idx="1"/>
          </p:nvPr>
        </p:nvSpPr>
        <p:spPr/>
        <p:txBody>
          <a:bodyPr>
            <a:normAutofit/>
          </a:bodyPr>
          <a:lstStyle/>
          <a:p>
            <a:r>
              <a:rPr lang="en-US" sz="2400" dirty="0" smtClean="0"/>
              <a:t>V.J. Cleland, K. Ball, J. Salmon, A.F. </a:t>
            </a:r>
            <a:r>
              <a:rPr lang="en-US" sz="2400" dirty="0" err="1" smtClean="0"/>
              <a:t>Timperio</a:t>
            </a:r>
            <a:r>
              <a:rPr lang="en-US" sz="2400" dirty="0" smtClean="0"/>
              <a:t>, and D.A. Crawford (2010)</a:t>
            </a:r>
          </a:p>
          <a:p>
            <a:endParaRPr lang="en-US" sz="2400" dirty="0"/>
          </a:p>
          <a:p>
            <a:r>
              <a:rPr lang="en-US" sz="2400" dirty="0" smtClean="0"/>
              <a:t>S. </a:t>
            </a:r>
            <a:r>
              <a:rPr lang="en-US" sz="2400" dirty="0" err="1" smtClean="0"/>
              <a:t>Ahn</a:t>
            </a:r>
            <a:r>
              <a:rPr lang="en-US" sz="2400" dirty="0" smtClean="0"/>
              <a:t>, C. Huber, M.L. Smith, M.G </a:t>
            </a:r>
            <a:r>
              <a:rPr lang="en-US" sz="2400" dirty="0" err="1" smtClean="0"/>
              <a:t>Ory</a:t>
            </a:r>
            <a:r>
              <a:rPr lang="en-US" sz="2400" dirty="0" smtClean="0"/>
              <a:t>, and C.D. Phillips (2011)</a:t>
            </a:r>
          </a:p>
          <a:p>
            <a:endParaRPr lang="en-US" sz="2400" dirty="0"/>
          </a:p>
          <a:p>
            <a:r>
              <a:rPr lang="en-US" sz="2400" dirty="0" smtClean="0"/>
              <a:t>R. Miles and L. Panton (2006)</a:t>
            </a:r>
            <a:endParaRPr lang="en-US" sz="2400" dirty="0"/>
          </a:p>
        </p:txBody>
      </p:sp>
    </p:spTree>
    <p:extLst>
      <p:ext uri="{BB962C8B-B14F-4D97-AF65-F5344CB8AC3E}">
        <p14:creationId xmlns:p14="http://schemas.microsoft.com/office/powerpoint/2010/main" val="4038937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a:t>Background and significance</a:t>
            </a:r>
          </a:p>
        </p:txBody>
      </p:sp>
      <p:sp>
        <p:nvSpPr>
          <p:cNvPr id="3" name="Content Placeholder 2"/>
          <p:cNvSpPr>
            <a:spLocks noGrp="1"/>
          </p:cNvSpPr>
          <p:nvPr>
            <p:ph idx="1"/>
          </p:nvPr>
        </p:nvSpPr>
        <p:spPr/>
        <p:txBody>
          <a:bodyPr>
            <a:normAutofit/>
          </a:bodyPr>
          <a:lstStyle/>
          <a:p>
            <a:r>
              <a:rPr lang="en-US" sz="2400" dirty="0" smtClean="0"/>
              <a:t>P.B. Ford and D.A. </a:t>
            </a:r>
            <a:r>
              <a:rPr lang="en-US" sz="2400" dirty="0" err="1" smtClean="0"/>
              <a:t>Dzewaltowski</a:t>
            </a:r>
            <a:r>
              <a:rPr lang="en-US" sz="2400" dirty="0" smtClean="0"/>
              <a:t> (2011)</a:t>
            </a:r>
          </a:p>
          <a:p>
            <a:endParaRPr lang="en-US" sz="2400" dirty="0"/>
          </a:p>
          <a:p>
            <a:r>
              <a:rPr lang="en-US" sz="2400" dirty="0" smtClean="0"/>
              <a:t>S.B. </a:t>
            </a:r>
            <a:r>
              <a:rPr lang="en-US" sz="2400" dirty="0" err="1" smtClean="0"/>
              <a:t>Jilcott</a:t>
            </a:r>
            <a:r>
              <a:rPr lang="en-US" sz="2400" dirty="0" smtClean="0"/>
              <a:t>, E.D. Wall-Basset, S.C. Burke, and J.B. Moore (2011)</a:t>
            </a:r>
          </a:p>
          <a:p>
            <a:endParaRPr lang="en-US" sz="2400" dirty="0"/>
          </a:p>
          <a:p>
            <a:endParaRPr lang="en-US" sz="2400" dirty="0"/>
          </a:p>
        </p:txBody>
      </p:sp>
    </p:spTree>
    <p:extLst>
      <p:ext uri="{BB962C8B-B14F-4D97-AF65-F5344CB8AC3E}">
        <p14:creationId xmlns:p14="http://schemas.microsoft.com/office/powerpoint/2010/main" val="9135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a:t>Background and significance</a:t>
            </a:r>
          </a:p>
        </p:txBody>
      </p:sp>
      <p:sp>
        <p:nvSpPr>
          <p:cNvPr id="3" name="Content Placeholder 2"/>
          <p:cNvSpPr>
            <a:spLocks noGrp="1"/>
          </p:cNvSpPr>
          <p:nvPr>
            <p:ph idx="1"/>
          </p:nvPr>
        </p:nvSpPr>
        <p:spPr/>
        <p:txBody>
          <a:bodyPr>
            <a:normAutofit/>
          </a:bodyPr>
          <a:lstStyle/>
          <a:p>
            <a:r>
              <a:rPr lang="en-US" sz="2400" dirty="0" smtClean="0"/>
              <a:t>K.W. </a:t>
            </a:r>
            <a:r>
              <a:rPr lang="en-US" sz="2400" dirty="0" err="1" smtClean="0"/>
              <a:t>Dammann</a:t>
            </a:r>
            <a:r>
              <a:rPr lang="en-US" sz="2400" dirty="0" smtClean="0"/>
              <a:t> and C. Smith(2011)</a:t>
            </a:r>
          </a:p>
          <a:p>
            <a:pPr marL="68580" indent="0">
              <a:buNone/>
            </a:pPr>
            <a:endParaRPr lang="en-US" sz="2400" dirty="0"/>
          </a:p>
          <a:p>
            <a:r>
              <a:rPr lang="en-US" sz="2400" dirty="0" smtClean="0"/>
              <a:t>H.A. </a:t>
            </a:r>
            <a:r>
              <a:rPr lang="en-US" sz="2400" dirty="0" err="1" smtClean="0"/>
              <a:t>Eicher</a:t>
            </a:r>
            <a:r>
              <a:rPr lang="en-US" sz="2400" dirty="0" smtClean="0"/>
              <a:t>-Miller, A.C. Mason, A.R. Abbott, G.P. McCabe, and C.J. </a:t>
            </a:r>
            <a:r>
              <a:rPr lang="en-US" sz="2400" dirty="0" err="1" smtClean="0"/>
              <a:t>Boushey</a:t>
            </a:r>
            <a:r>
              <a:rPr lang="en-US" sz="2400" dirty="0" smtClean="0"/>
              <a:t> (2009) </a:t>
            </a:r>
          </a:p>
          <a:p>
            <a:endParaRPr lang="en-US" sz="2400" dirty="0"/>
          </a:p>
          <a:p>
            <a:endParaRPr lang="en-US" sz="2400" dirty="0"/>
          </a:p>
        </p:txBody>
      </p:sp>
    </p:spTree>
    <p:extLst>
      <p:ext uri="{BB962C8B-B14F-4D97-AF65-F5344CB8AC3E}">
        <p14:creationId xmlns:p14="http://schemas.microsoft.com/office/powerpoint/2010/main" val="1162935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dirty="0" smtClean="0"/>
              <a:t>Theoretical Frame work</a:t>
            </a:r>
            <a:endParaRPr lang="en-US" sz="2600" dirty="0"/>
          </a:p>
        </p:txBody>
      </p:sp>
      <p:sp>
        <p:nvSpPr>
          <p:cNvPr id="3" name="Content Placeholder 2"/>
          <p:cNvSpPr>
            <a:spLocks noGrp="1"/>
          </p:cNvSpPr>
          <p:nvPr>
            <p:ph idx="1"/>
          </p:nvPr>
        </p:nvSpPr>
        <p:spPr>
          <a:xfrm>
            <a:off x="685800" y="1524000"/>
            <a:ext cx="7772400" cy="3810001"/>
          </a:xfrm>
        </p:spPr>
        <p:txBody>
          <a:bodyPr>
            <a:normAutofit/>
          </a:bodyPr>
          <a:lstStyle/>
          <a:p>
            <a:r>
              <a:rPr lang="en-US" sz="2600" dirty="0" smtClean="0"/>
              <a:t>Social Cognitive Theory</a:t>
            </a:r>
          </a:p>
          <a:p>
            <a:pPr lvl="1">
              <a:buFont typeface="Wingdings" pitchFamily="2" charset="2"/>
              <a:buChar char="q"/>
            </a:pPr>
            <a:r>
              <a:rPr lang="en-US" sz="2400" dirty="0" smtClean="0"/>
              <a:t>Posits </a:t>
            </a:r>
            <a:r>
              <a:rPr lang="en-US" sz="2400" dirty="0"/>
              <a:t>that portions of an individual's knowledge acquisition can be directly related to </a:t>
            </a:r>
            <a:r>
              <a:rPr lang="en-US" sz="2400" dirty="0" smtClean="0"/>
              <a:t>observing others </a:t>
            </a:r>
            <a:r>
              <a:rPr lang="en-US" sz="2400" dirty="0"/>
              <a:t>within the context of social interactions, experiences, and outside media </a:t>
            </a:r>
            <a:r>
              <a:rPr lang="en-US" sz="2400" dirty="0" smtClean="0"/>
              <a:t>influences.</a:t>
            </a:r>
          </a:p>
          <a:p>
            <a:endParaRPr lang="en-US" sz="2400" dirty="0"/>
          </a:p>
          <a:p>
            <a:pPr marL="68580" indent="0">
              <a:buNone/>
            </a:pPr>
            <a:endParaRPr lang="en-US" sz="2600" dirty="0" smtClean="0"/>
          </a:p>
          <a:p>
            <a:pPr lvl="1">
              <a:buFont typeface="Wingdings" pitchFamily="2" charset="2"/>
              <a:buChar char="q"/>
            </a:pPr>
            <a:endParaRPr lang="en-US" sz="2400" dirty="0"/>
          </a:p>
        </p:txBody>
      </p:sp>
    </p:spTree>
    <p:extLst>
      <p:ext uri="{BB962C8B-B14F-4D97-AF65-F5344CB8AC3E}">
        <p14:creationId xmlns:p14="http://schemas.microsoft.com/office/powerpoint/2010/main" val="683609504"/>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TC101859862[[fn=Urban Pop]]</Template>
  <TotalTime>355</TotalTime>
  <Words>1854</Words>
  <Application>Microsoft Office PowerPoint</Application>
  <PresentationFormat>On-screen Show (4:3)</PresentationFormat>
  <Paragraphs>140</Paragraphs>
  <Slides>21</Slides>
  <Notes>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Urban Pop</vt:lpstr>
      <vt:lpstr>What effect does food insecurity and barriers to physical activity have on body mass index of low income-women?</vt:lpstr>
      <vt:lpstr> </vt:lpstr>
      <vt:lpstr>Research Questions and Variables</vt:lpstr>
      <vt:lpstr>Potential funding sources</vt:lpstr>
      <vt:lpstr>Background and significance</vt:lpstr>
      <vt:lpstr>Background and significance</vt:lpstr>
      <vt:lpstr>Background and significance</vt:lpstr>
      <vt:lpstr>Background and significance</vt:lpstr>
      <vt:lpstr>Theoretical Frame work</vt:lpstr>
      <vt:lpstr>Theoretical Frame work</vt:lpstr>
      <vt:lpstr>Research Plan</vt:lpstr>
      <vt:lpstr>Research Plan</vt:lpstr>
      <vt:lpstr>Research Plan</vt:lpstr>
      <vt:lpstr>Research Plan</vt:lpstr>
      <vt:lpstr>Research Plan</vt:lpstr>
      <vt:lpstr>Research Plan</vt:lpstr>
      <vt:lpstr>Research plan</vt:lpstr>
      <vt:lpstr>Research plan</vt:lpstr>
      <vt:lpstr>Research plan</vt:lpstr>
      <vt:lpstr>Research plan</vt:lpstr>
      <vt:lpstr>questions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cobra kise</dc:creator>
  <cp:lastModifiedBy>cobra kise</cp:lastModifiedBy>
  <cp:revision>37</cp:revision>
  <dcterms:created xsi:type="dcterms:W3CDTF">2012-03-05T23:21:26Z</dcterms:created>
  <dcterms:modified xsi:type="dcterms:W3CDTF">2012-03-08T18:42:12Z</dcterms:modified>
</cp:coreProperties>
</file>